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  <p:sldMasterId id="2147483674" r:id="rId6"/>
    <p:sldMasterId id="2147483687" r:id="rId7"/>
    <p:sldMasterId id="2147483700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358" r:id="rId112"/>
    <p:sldId id="359" r:id="rId113"/>
    <p:sldId id="360" r:id="rId114"/>
    <p:sldId id="361" r:id="rId115"/>
    <p:sldId id="362" r:id="rId116"/>
    <p:sldId id="363" r:id="rId117"/>
    <p:sldId id="364" r:id="rId118"/>
    <p:sldId id="365" r:id="rId119"/>
    <p:sldId id="366" r:id="rId120"/>
    <p:sldId id="367" r:id="rId121"/>
    <p:sldId id="368" r:id="rId122"/>
    <p:sldId id="369" r:id="rId123"/>
    <p:sldId id="370" r:id="rId124"/>
    <p:sldId id="371" r:id="rId125"/>
    <p:sldId id="372" r:id="rId126"/>
    <p:sldId id="373" r:id="rId127"/>
    <p:sldId id="374" r:id="rId128"/>
    <p:sldId id="375" r:id="rId129"/>
    <p:sldId id="376" r:id="rId130"/>
    <p:sldId id="377" r:id="rId131"/>
    <p:sldId id="378" r:id="rId132"/>
    <p:sldId id="379" r:id="rId133"/>
  </p:sldIdLst>
  <p:sldSz cy="6858000" cx="9144000"/>
  <p:notesSz cx="6858000" cy="9144000"/>
  <p:embeddedFontLst>
    <p:embeddedFont>
      <p:font typeface="Libre Franklin"/>
      <p:regular r:id="rId134"/>
      <p:bold r:id="rId135"/>
      <p:italic r:id="rId136"/>
      <p:boldItalic r:id="rId137"/>
    </p:embeddedFont>
    <p:embeddedFont>
      <p:font typeface="Corbel"/>
      <p:regular r:id="rId138"/>
      <p:bold r:id="rId139"/>
      <p:italic r:id="rId140"/>
      <p:boldItalic r:id="rId141"/>
    </p:embeddedFont>
    <p:embeddedFont>
      <p:font typeface="Tahoma"/>
      <p:regular r:id="rId142"/>
      <p:bold r:id="rId143"/>
    </p:embeddedFont>
    <p:embeddedFont>
      <p:font typeface="Libre Baskerville"/>
      <p:regular r:id="rId144"/>
      <p:bold r:id="rId145"/>
      <p:italic r:id="rId146"/>
    </p:embeddedFont>
    <p:embeddedFont>
      <p:font typeface="Noto Sans Symbols"/>
      <p:regular r:id="rId147"/>
      <p:bold r:id="rId1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49" roundtripDataSignature="AMtx7mj42tf7V+aKxyZtDpaHSDrKC6RW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2E3B4CF-D79F-4B1F-89E2-5FBAB7ECBDE6}">
  <a:tblStyle styleId="{B2E3B4CF-D79F-4B1F-89E2-5FBAB7ECBDE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07" Type="http://schemas.openxmlformats.org/officeDocument/2006/relationships/slide" Target="slides/slide98.xml"/><Relationship Id="rId106" Type="http://schemas.openxmlformats.org/officeDocument/2006/relationships/slide" Target="slides/slide97.xml"/><Relationship Id="rId105" Type="http://schemas.openxmlformats.org/officeDocument/2006/relationships/slide" Target="slides/slide96.xml"/><Relationship Id="rId104" Type="http://schemas.openxmlformats.org/officeDocument/2006/relationships/slide" Target="slides/slide95.xml"/><Relationship Id="rId109" Type="http://schemas.openxmlformats.org/officeDocument/2006/relationships/slide" Target="slides/slide100.xml"/><Relationship Id="rId108" Type="http://schemas.openxmlformats.org/officeDocument/2006/relationships/slide" Target="slides/slide99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103" Type="http://schemas.openxmlformats.org/officeDocument/2006/relationships/slide" Target="slides/slide94.xml"/><Relationship Id="rId102" Type="http://schemas.openxmlformats.org/officeDocument/2006/relationships/slide" Target="slides/slide93.xml"/><Relationship Id="rId101" Type="http://schemas.openxmlformats.org/officeDocument/2006/relationships/slide" Target="slides/slide92.xml"/><Relationship Id="rId100" Type="http://schemas.openxmlformats.org/officeDocument/2006/relationships/slide" Target="slides/slide91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29" Type="http://schemas.openxmlformats.org/officeDocument/2006/relationships/slide" Target="slides/slide120.xml"/><Relationship Id="rId128" Type="http://schemas.openxmlformats.org/officeDocument/2006/relationships/slide" Target="slides/slide119.xml"/><Relationship Id="rId127" Type="http://schemas.openxmlformats.org/officeDocument/2006/relationships/slide" Target="slides/slide118.xml"/><Relationship Id="rId126" Type="http://schemas.openxmlformats.org/officeDocument/2006/relationships/slide" Target="slides/slide117.xml"/><Relationship Id="rId26" Type="http://schemas.openxmlformats.org/officeDocument/2006/relationships/slide" Target="slides/slide17.xml"/><Relationship Id="rId121" Type="http://schemas.openxmlformats.org/officeDocument/2006/relationships/slide" Target="slides/slide112.xml"/><Relationship Id="rId25" Type="http://schemas.openxmlformats.org/officeDocument/2006/relationships/slide" Target="slides/slide16.xml"/><Relationship Id="rId120" Type="http://schemas.openxmlformats.org/officeDocument/2006/relationships/slide" Target="slides/slide111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125" Type="http://schemas.openxmlformats.org/officeDocument/2006/relationships/slide" Target="slides/slide116.xml"/><Relationship Id="rId29" Type="http://schemas.openxmlformats.org/officeDocument/2006/relationships/slide" Target="slides/slide20.xml"/><Relationship Id="rId124" Type="http://schemas.openxmlformats.org/officeDocument/2006/relationships/slide" Target="slides/slide115.xml"/><Relationship Id="rId123" Type="http://schemas.openxmlformats.org/officeDocument/2006/relationships/slide" Target="slides/slide114.xml"/><Relationship Id="rId122" Type="http://schemas.openxmlformats.org/officeDocument/2006/relationships/slide" Target="slides/slide113.xml"/><Relationship Id="rId95" Type="http://schemas.openxmlformats.org/officeDocument/2006/relationships/slide" Target="slides/slide86.xml"/><Relationship Id="rId94" Type="http://schemas.openxmlformats.org/officeDocument/2006/relationships/slide" Target="slides/slide85.xml"/><Relationship Id="rId97" Type="http://schemas.openxmlformats.org/officeDocument/2006/relationships/slide" Target="slides/slide88.xml"/><Relationship Id="rId96" Type="http://schemas.openxmlformats.org/officeDocument/2006/relationships/slide" Target="slides/slide87.xml"/><Relationship Id="rId11" Type="http://schemas.openxmlformats.org/officeDocument/2006/relationships/slide" Target="slides/slide2.xml"/><Relationship Id="rId99" Type="http://schemas.openxmlformats.org/officeDocument/2006/relationships/slide" Target="slides/slide90.xml"/><Relationship Id="rId10" Type="http://schemas.openxmlformats.org/officeDocument/2006/relationships/slide" Target="slides/slide1.xml"/><Relationship Id="rId98" Type="http://schemas.openxmlformats.org/officeDocument/2006/relationships/slide" Target="slides/slide89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91" Type="http://schemas.openxmlformats.org/officeDocument/2006/relationships/slide" Target="slides/slide82.xml"/><Relationship Id="rId90" Type="http://schemas.openxmlformats.org/officeDocument/2006/relationships/slide" Target="slides/slide81.xml"/><Relationship Id="rId93" Type="http://schemas.openxmlformats.org/officeDocument/2006/relationships/slide" Target="slides/slide84.xml"/><Relationship Id="rId92" Type="http://schemas.openxmlformats.org/officeDocument/2006/relationships/slide" Target="slides/slide83.xml"/><Relationship Id="rId118" Type="http://schemas.openxmlformats.org/officeDocument/2006/relationships/slide" Target="slides/slide109.xml"/><Relationship Id="rId117" Type="http://schemas.openxmlformats.org/officeDocument/2006/relationships/slide" Target="slides/slide108.xml"/><Relationship Id="rId116" Type="http://schemas.openxmlformats.org/officeDocument/2006/relationships/slide" Target="slides/slide107.xml"/><Relationship Id="rId115" Type="http://schemas.openxmlformats.org/officeDocument/2006/relationships/slide" Target="slides/slide106.xml"/><Relationship Id="rId119" Type="http://schemas.openxmlformats.org/officeDocument/2006/relationships/slide" Target="slides/slide110.xml"/><Relationship Id="rId15" Type="http://schemas.openxmlformats.org/officeDocument/2006/relationships/slide" Target="slides/slide6.xml"/><Relationship Id="rId110" Type="http://schemas.openxmlformats.org/officeDocument/2006/relationships/slide" Target="slides/slide101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14" Type="http://schemas.openxmlformats.org/officeDocument/2006/relationships/slide" Target="slides/slide105.xml"/><Relationship Id="rId18" Type="http://schemas.openxmlformats.org/officeDocument/2006/relationships/slide" Target="slides/slide9.xml"/><Relationship Id="rId113" Type="http://schemas.openxmlformats.org/officeDocument/2006/relationships/slide" Target="slides/slide104.xml"/><Relationship Id="rId112" Type="http://schemas.openxmlformats.org/officeDocument/2006/relationships/slide" Target="slides/slide103.xml"/><Relationship Id="rId111" Type="http://schemas.openxmlformats.org/officeDocument/2006/relationships/slide" Target="slides/slide102.xml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86" Type="http://schemas.openxmlformats.org/officeDocument/2006/relationships/slide" Target="slides/slide77.xml"/><Relationship Id="rId85" Type="http://schemas.openxmlformats.org/officeDocument/2006/relationships/slide" Target="slides/slide76.xml"/><Relationship Id="rId88" Type="http://schemas.openxmlformats.org/officeDocument/2006/relationships/slide" Target="slides/slide79.xml"/><Relationship Id="rId87" Type="http://schemas.openxmlformats.org/officeDocument/2006/relationships/slide" Target="slides/slide78.xml"/><Relationship Id="rId89" Type="http://schemas.openxmlformats.org/officeDocument/2006/relationships/slide" Target="slides/slide80.xml"/><Relationship Id="rId80" Type="http://schemas.openxmlformats.org/officeDocument/2006/relationships/slide" Target="slides/slide71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customschemas.google.com/relationships/presentationmetadata" Target="metadata"/><Relationship Id="rId4" Type="http://schemas.openxmlformats.org/officeDocument/2006/relationships/slideMaster" Target="slideMasters/slideMaster1.xml"/><Relationship Id="rId148" Type="http://schemas.openxmlformats.org/officeDocument/2006/relationships/font" Target="fonts/NotoSansSymbols-bold.fntdata"/><Relationship Id="rId9" Type="http://schemas.openxmlformats.org/officeDocument/2006/relationships/notesMaster" Target="notesMasters/notesMaster1.xml"/><Relationship Id="rId143" Type="http://schemas.openxmlformats.org/officeDocument/2006/relationships/font" Target="fonts/Tahoma-bold.fntdata"/><Relationship Id="rId142" Type="http://schemas.openxmlformats.org/officeDocument/2006/relationships/font" Target="fonts/Tahoma-regular.fntdata"/><Relationship Id="rId141" Type="http://schemas.openxmlformats.org/officeDocument/2006/relationships/font" Target="fonts/Corbel-boldItalic.fntdata"/><Relationship Id="rId140" Type="http://schemas.openxmlformats.org/officeDocument/2006/relationships/font" Target="fonts/Corbel-italic.fntdata"/><Relationship Id="rId5" Type="http://schemas.openxmlformats.org/officeDocument/2006/relationships/slideMaster" Target="slideMasters/slideMaster2.xml"/><Relationship Id="rId147" Type="http://schemas.openxmlformats.org/officeDocument/2006/relationships/font" Target="fonts/NotoSansSymbols-regular.fntdata"/><Relationship Id="rId6" Type="http://schemas.openxmlformats.org/officeDocument/2006/relationships/slideMaster" Target="slideMasters/slideMaster3.xml"/><Relationship Id="rId146" Type="http://schemas.openxmlformats.org/officeDocument/2006/relationships/font" Target="fonts/LibreBaskerville-italic.fntdata"/><Relationship Id="rId7" Type="http://schemas.openxmlformats.org/officeDocument/2006/relationships/slideMaster" Target="slideMasters/slideMaster4.xml"/><Relationship Id="rId145" Type="http://schemas.openxmlformats.org/officeDocument/2006/relationships/font" Target="fonts/LibreBaskerville-bold.fntdata"/><Relationship Id="rId8" Type="http://schemas.openxmlformats.org/officeDocument/2006/relationships/slideMaster" Target="slideMasters/slideMaster5.xml"/><Relationship Id="rId144" Type="http://schemas.openxmlformats.org/officeDocument/2006/relationships/font" Target="fonts/LibreBaskerville-regular.fntdata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139" Type="http://schemas.openxmlformats.org/officeDocument/2006/relationships/font" Target="fonts/Corbel-bold.fntdata"/><Relationship Id="rId138" Type="http://schemas.openxmlformats.org/officeDocument/2006/relationships/font" Target="fonts/Corbel-regular.fntdata"/><Relationship Id="rId137" Type="http://schemas.openxmlformats.org/officeDocument/2006/relationships/font" Target="fonts/LibreFranklin-boldItalic.fntdata"/><Relationship Id="rId132" Type="http://schemas.openxmlformats.org/officeDocument/2006/relationships/slide" Target="slides/slide123.xml"/><Relationship Id="rId131" Type="http://schemas.openxmlformats.org/officeDocument/2006/relationships/slide" Target="slides/slide122.xml"/><Relationship Id="rId130" Type="http://schemas.openxmlformats.org/officeDocument/2006/relationships/slide" Target="slides/slide121.xml"/><Relationship Id="rId136" Type="http://schemas.openxmlformats.org/officeDocument/2006/relationships/font" Target="fonts/LibreFranklin-italic.fntdata"/><Relationship Id="rId135" Type="http://schemas.openxmlformats.org/officeDocument/2006/relationships/font" Target="fonts/LibreFranklin-bold.fntdata"/><Relationship Id="rId134" Type="http://schemas.openxmlformats.org/officeDocument/2006/relationships/font" Target="fonts/LibreFranklin-regular.fntdata"/><Relationship Id="rId133" Type="http://schemas.openxmlformats.org/officeDocument/2006/relationships/slide" Target="slides/slide124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69" Type="http://schemas.openxmlformats.org/officeDocument/2006/relationships/slide" Target="slides/slide6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9" Type="http://schemas.openxmlformats.org/officeDocument/2006/relationships/slide" Target="slides/slide50.xml"/><Relationship Id="rId58" Type="http://schemas.openxmlformats.org/officeDocument/2006/relationships/slide" Target="slides/slide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0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0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10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10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10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10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10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0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10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10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10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10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1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1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1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1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1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1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1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1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1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18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118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1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2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2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1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1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1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1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1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4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4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5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5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6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6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7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7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8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8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9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9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0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0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1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1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2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2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3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3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4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4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5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5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6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6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7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7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8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8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9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9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0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0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1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1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2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2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6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6:notes"/>
          <p:cNvSpPr txBox="1"/>
          <p:nvPr>
            <p:ph idx="1" type="body"/>
          </p:nvPr>
        </p:nvSpPr>
        <p:spPr>
          <a:xfrm>
            <a:off x="914400" y="4343400"/>
            <a:ext cx="502776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Determinant and all eigenvalues have unit magnitude</a:t>
            </a:r>
            <a:endParaRPr/>
          </a:p>
        </p:txBody>
      </p:sp>
      <p:sp>
        <p:nvSpPr>
          <p:cNvPr id="763" name="Google Shape;763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9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9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5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0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0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51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51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54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54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6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56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57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57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6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3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63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64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64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5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65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66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66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68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68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7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7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70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70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71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71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3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73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7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8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80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80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81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81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82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82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8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9:notes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9:notes"/>
          <p:cNvSpPr txBox="1"/>
          <p:nvPr>
            <p:ph idx="1"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9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9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9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9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9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9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6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6"/>
          <p:cNvSpPr txBox="1"/>
          <p:nvPr>
            <p:ph idx="1" type="subTitle"/>
          </p:nvPr>
        </p:nvSpPr>
        <p:spPr>
          <a:xfrm>
            <a:off x="457200" y="1604520"/>
            <a:ext cx="8229240" cy="3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3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3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43"/>
          <p:cNvSpPr txBox="1"/>
          <p:nvPr>
            <p:ph idx="2" type="body"/>
          </p:nvPr>
        </p:nvSpPr>
        <p:spPr>
          <a:xfrm>
            <a:off x="457200" y="36817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4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4"/>
          <p:cNvSpPr txBox="1"/>
          <p:nvPr>
            <p:ph idx="1"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44"/>
          <p:cNvSpPr txBox="1"/>
          <p:nvPr>
            <p:ph idx="2"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44"/>
          <p:cNvSpPr txBox="1"/>
          <p:nvPr>
            <p:ph idx="3"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44"/>
          <p:cNvSpPr txBox="1"/>
          <p:nvPr>
            <p:ph idx="4"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5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5"/>
          <p:cNvSpPr txBox="1"/>
          <p:nvPr>
            <p:ph idx="1"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45"/>
          <p:cNvSpPr txBox="1"/>
          <p:nvPr>
            <p:ph idx="2"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9" name="Google Shape;59;p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2520" y="3681360"/>
            <a:ext cx="2377440" cy="189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6200" y="3681360"/>
            <a:ext cx="2377440" cy="1896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6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46"/>
          <p:cNvSpPr txBox="1"/>
          <p:nvPr>
            <p:ph idx="1" type="subTitle"/>
          </p:nvPr>
        </p:nvSpPr>
        <p:spPr>
          <a:xfrm>
            <a:off x="457200" y="1604520"/>
            <a:ext cx="8229240" cy="3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7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47"/>
          <p:cNvSpPr txBox="1"/>
          <p:nvPr>
            <p:ph idx="1" type="body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8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48"/>
          <p:cNvSpPr txBox="1"/>
          <p:nvPr>
            <p:ph idx="1" type="body"/>
          </p:nvPr>
        </p:nvSpPr>
        <p:spPr>
          <a:xfrm>
            <a:off x="457200" y="1604520"/>
            <a:ext cx="40154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48"/>
          <p:cNvSpPr txBox="1"/>
          <p:nvPr>
            <p:ph idx="2" type="body"/>
          </p:nvPr>
        </p:nvSpPr>
        <p:spPr>
          <a:xfrm>
            <a:off x="4673520" y="1604520"/>
            <a:ext cx="40154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9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0"/>
          <p:cNvSpPr txBox="1"/>
          <p:nvPr>
            <p:ph idx="1" type="subTitle"/>
          </p:nvPr>
        </p:nvSpPr>
        <p:spPr>
          <a:xfrm>
            <a:off x="457200" y="273600"/>
            <a:ext cx="8229240" cy="5308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1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1"/>
          <p:cNvSpPr txBox="1"/>
          <p:nvPr>
            <p:ph idx="1"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51"/>
          <p:cNvSpPr txBox="1"/>
          <p:nvPr>
            <p:ph idx="2"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51"/>
          <p:cNvSpPr txBox="1"/>
          <p:nvPr>
            <p:ph idx="3" type="body"/>
          </p:nvPr>
        </p:nvSpPr>
        <p:spPr>
          <a:xfrm>
            <a:off x="4673520" y="1604520"/>
            <a:ext cx="40154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2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52"/>
          <p:cNvSpPr txBox="1"/>
          <p:nvPr>
            <p:ph idx="1" type="body"/>
          </p:nvPr>
        </p:nvSpPr>
        <p:spPr>
          <a:xfrm>
            <a:off x="457200" y="1604520"/>
            <a:ext cx="40154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52"/>
          <p:cNvSpPr txBox="1"/>
          <p:nvPr>
            <p:ph idx="2"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52"/>
          <p:cNvSpPr txBox="1"/>
          <p:nvPr>
            <p:ph idx="3"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3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53"/>
          <p:cNvSpPr txBox="1"/>
          <p:nvPr>
            <p:ph idx="1"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53"/>
          <p:cNvSpPr txBox="1"/>
          <p:nvPr>
            <p:ph idx="2"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53"/>
          <p:cNvSpPr txBox="1"/>
          <p:nvPr>
            <p:ph idx="3" type="body"/>
          </p:nvPr>
        </p:nvSpPr>
        <p:spPr>
          <a:xfrm>
            <a:off x="457200" y="3681720"/>
            <a:ext cx="822852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4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4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54"/>
          <p:cNvSpPr txBox="1"/>
          <p:nvPr>
            <p:ph idx="2" type="body"/>
          </p:nvPr>
        </p:nvSpPr>
        <p:spPr>
          <a:xfrm>
            <a:off x="457200" y="36817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5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5"/>
          <p:cNvSpPr txBox="1"/>
          <p:nvPr>
            <p:ph idx="1"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55"/>
          <p:cNvSpPr txBox="1"/>
          <p:nvPr>
            <p:ph idx="2"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55"/>
          <p:cNvSpPr txBox="1"/>
          <p:nvPr>
            <p:ph idx="3"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55"/>
          <p:cNvSpPr txBox="1"/>
          <p:nvPr>
            <p:ph idx="4"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6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56"/>
          <p:cNvSpPr txBox="1"/>
          <p:nvPr>
            <p:ph idx="1"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56"/>
          <p:cNvSpPr txBox="1"/>
          <p:nvPr>
            <p:ph idx="2"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10" name="Google Shape;110;p1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2520" y="3681360"/>
            <a:ext cx="2377440" cy="189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6200" y="3681360"/>
            <a:ext cx="2377440" cy="1896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7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57"/>
          <p:cNvSpPr txBox="1"/>
          <p:nvPr>
            <p:ph idx="1" type="subTitle"/>
          </p:nvPr>
        </p:nvSpPr>
        <p:spPr>
          <a:xfrm>
            <a:off x="457200" y="1604520"/>
            <a:ext cx="8229240" cy="3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8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58"/>
          <p:cNvSpPr txBox="1"/>
          <p:nvPr>
            <p:ph idx="1" type="body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9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59"/>
          <p:cNvSpPr txBox="1"/>
          <p:nvPr>
            <p:ph idx="1" type="body"/>
          </p:nvPr>
        </p:nvSpPr>
        <p:spPr>
          <a:xfrm>
            <a:off x="457200" y="1604520"/>
            <a:ext cx="40154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159"/>
          <p:cNvSpPr txBox="1"/>
          <p:nvPr>
            <p:ph idx="2" type="body"/>
          </p:nvPr>
        </p:nvSpPr>
        <p:spPr>
          <a:xfrm>
            <a:off x="4673520" y="1604520"/>
            <a:ext cx="40154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0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6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6"/>
          <p:cNvSpPr txBox="1"/>
          <p:nvPr>
            <p:ph idx="1" type="body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1"/>
          <p:cNvSpPr txBox="1"/>
          <p:nvPr>
            <p:ph idx="1" type="subTitle"/>
          </p:nvPr>
        </p:nvSpPr>
        <p:spPr>
          <a:xfrm>
            <a:off x="457200" y="273600"/>
            <a:ext cx="8229240" cy="5308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2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62"/>
          <p:cNvSpPr txBox="1"/>
          <p:nvPr>
            <p:ph idx="1"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162"/>
          <p:cNvSpPr txBox="1"/>
          <p:nvPr>
            <p:ph idx="2"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62"/>
          <p:cNvSpPr txBox="1"/>
          <p:nvPr>
            <p:ph idx="3" type="body"/>
          </p:nvPr>
        </p:nvSpPr>
        <p:spPr>
          <a:xfrm>
            <a:off x="4673520" y="1604520"/>
            <a:ext cx="40154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3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63"/>
          <p:cNvSpPr txBox="1"/>
          <p:nvPr>
            <p:ph idx="1" type="body"/>
          </p:nvPr>
        </p:nvSpPr>
        <p:spPr>
          <a:xfrm>
            <a:off x="457200" y="1604520"/>
            <a:ext cx="40154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163"/>
          <p:cNvSpPr txBox="1"/>
          <p:nvPr>
            <p:ph idx="2"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63"/>
          <p:cNvSpPr txBox="1"/>
          <p:nvPr>
            <p:ph idx="3"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4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64"/>
          <p:cNvSpPr txBox="1"/>
          <p:nvPr>
            <p:ph idx="1"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164"/>
          <p:cNvSpPr txBox="1"/>
          <p:nvPr>
            <p:ph idx="2"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164"/>
          <p:cNvSpPr txBox="1"/>
          <p:nvPr>
            <p:ph idx="3" type="body"/>
          </p:nvPr>
        </p:nvSpPr>
        <p:spPr>
          <a:xfrm>
            <a:off x="457200" y="3681720"/>
            <a:ext cx="822852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5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65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165"/>
          <p:cNvSpPr txBox="1"/>
          <p:nvPr>
            <p:ph idx="2" type="body"/>
          </p:nvPr>
        </p:nvSpPr>
        <p:spPr>
          <a:xfrm>
            <a:off x="457200" y="36817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6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66"/>
          <p:cNvSpPr txBox="1"/>
          <p:nvPr>
            <p:ph idx="1"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166"/>
          <p:cNvSpPr txBox="1"/>
          <p:nvPr>
            <p:ph idx="2"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166"/>
          <p:cNvSpPr txBox="1"/>
          <p:nvPr>
            <p:ph idx="3"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166"/>
          <p:cNvSpPr txBox="1"/>
          <p:nvPr>
            <p:ph idx="4"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7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67"/>
          <p:cNvSpPr txBox="1"/>
          <p:nvPr>
            <p:ph idx="1"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167"/>
          <p:cNvSpPr txBox="1"/>
          <p:nvPr>
            <p:ph idx="2"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61" name="Google Shape;161;p1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2520" y="3681360"/>
            <a:ext cx="2377440" cy="189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6200" y="3681360"/>
            <a:ext cx="2377440" cy="1896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3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33"/>
          <p:cNvSpPr txBox="1"/>
          <p:nvPr>
            <p:ph idx="1" type="body"/>
          </p:nvPr>
        </p:nvSpPr>
        <p:spPr>
          <a:xfrm>
            <a:off x="457200" y="1604520"/>
            <a:ext cx="40154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133"/>
          <p:cNvSpPr txBox="1"/>
          <p:nvPr>
            <p:ph idx="2" type="body"/>
          </p:nvPr>
        </p:nvSpPr>
        <p:spPr>
          <a:xfrm>
            <a:off x="4673520" y="1604520"/>
            <a:ext cx="40154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9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69"/>
          <p:cNvSpPr txBox="1"/>
          <p:nvPr>
            <p:ph idx="1" type="subTitle"/>
          </p:nvPr>
        </p:nvSpPr>
        <p:spPr>
          <a:xfrm>
            <a:off x="457200" y="1604520"/>
            <a:ext cx="8229240" cy="3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7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7"/>
          <p:cNvSpPr txBox="1"/>
          <p:nvPr>
            <p:ph idx="1" type="body"/>
          </p:nvPr>
        </p:nvSpPr>
        <p:spPr>
          <a:xfrm>
            <a:off x="457200" y="1604520"/>
            <a:ext cx="40154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37"/>
          <p:cNvSpPr txBox="1"/>
          <p:nvPr>
            <p:ph idx="2" type="body"/>
          </p:nvPr>
        </p:nvSpPr>
        <p:spPr>
          <a:xfrm>
            <a:off x="4673520" y="1604520"/>
            <a:ext cx="40154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0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70"/>
          <p:cNvSpPr txBox="1"/>
          <p:nvPr>
            <p:ph idx="1" type="body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1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2"/>
          <p:cNvSpPr txBox="1"/>
          <p:nvPr>
            <p:ph idx="1" type="subTitle"/>
          </p:nvPr>
        </p:nvSpPr>
        <p:spPr>
          <a:xfrm>
            <a:off x="457200" y="273600"/>
            <a:ext cx="8229240" cy="5308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3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73"/>
          <p:cNvSpPr txBox="1"/>
          <p:nvPr>
            <p:ph idx="1"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173"/>
          <p:cNvSpPr txBox="1"/>
          <p:nvPr>
            <p:ph idx="2"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173"/>
          <p:cNvSpPr txBox="1"/>
          <p:nvPr>
            <p:ph idx="3" type="body"/>
          </p:nvPr>
        </p:nvSpPr>
        <p:spPr>
          <a:xfrm>
            <a:off x="4673520" y="1604520"/>
            <a:ext cx="40154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4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74"/>
          <p:cNvSpPr txBox="1"/>
          <p:nvPr>
            <p:ph idx="1" type="body"/>
          </p:nvPr>
        </p:nvSpPr>
        <p:spPr>
          <a:xfrm>
            <a:off x="457200" y="1604520"/>
            <a:ext cx="40154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174"/>
          <p:cNvSpPr txBox="1"/>
          <p:nvPr>
            <p:ph idx="2"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174"/>
          <p:cNvSpPr txBox="1"/>
          <p:nvPr>
            <p:ph idx="3"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5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175"/>
          <p:cNvSpPr txBox="1"/>
          <p:nvPr>
            <p:ph idx="1"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175"/>
          <p:cNvSpPr txBox="1"/>
          <p:nvPr>
            <p:ph idx="2"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175"/>
          <p:cNvSpPr txBox="1"/>
          <p:nvPr>
            <p:ph idx="3" type="body"/>
          </p:nvPr>
        </p:nvSpPr>
        <p:spPr>
          <a:xfrm>
            <a:off x="457200" y="3681720"/>
            <a:ext cx="822852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6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176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176"/>
          <p:cNvSpPr txBox="1"/>
          <p:nvPr>
            <p:ph idx="2" type="body"/>
          </p:nvPr>
        </p:nvSpPr>
        <p:spPr>
          <a:xfrm>
            <a:off x="457200" y="36817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7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177"/>
          <p:cNvSpPr txBox="1"/>
          <p:nvPr>
            <p:ph idx="1"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177"/>
          <p:cNvSpPr txBox="1"/>
          <p:nvPr>
            <p:ph idx="2"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177"/>
          <p:cNvSpPr txBox="1"/>
          <p:nvPr>
            <p:ph idx="3"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177"/>
          <p:cNvSpPr txBox="1"/>
          <p:nvPr>
            <p:ph idx="4"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8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178"/>
          <p:cNvSpPr txBox="1"/>
          <p:nvPr>
            <p:ph idx="1"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178"/>
          <p:cNvSpPr txBox="1"/>
          <p:nvPr>
            <p:ph idx="2"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13" name="Google Shape;213;p1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2520" y="3681360"/>
            <a:ext cx="2377440" cy="189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6200" y="3681360"/>
            <a:ext cx="2377440" cy="1896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8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9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179"/>
          <p:cNvSpPr txBox="1"/>
          <p:nvPr>
            <p:ph idx="1" type="subTitle"/>
          </p:nvPr>
        </p:nvSpPr>
        <p:spPr>
          <a:xfrm>
            <a:off x="457200" y="1604520"/>
            <a:ext cx="8229240" cy="3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0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180"/>
          <p:cNvSpPr txBox="1"/>
          <p:nvPr>
            <p:ph idx="1" type="body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1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81"/>
          <p:cNvSpPr txBox="1"/>
          <p:nvPr>
            <p:ph idx="1" type="body"/>
          </p:nvPr>
        </p:nvSpPr>
        <p:spPr>
          <a:xfrm>
            <a:off x="457200" y="1604520"/>
            <a:ext cx="40154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181"/>
          <p:cNvSpPr txBox="1"/>
          <p:nvPr>
            <p:ph idx="2" type="body"/>
          </p:nvPr>
        </p:nvSpPr>
        <p:spPr>
          <a:xfrm>
            <a:off x="4673520" y="1604520"/>
            <a:ext cx="40154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2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3"/>
          <p:cNvSpPr txBox="1"/>
          <p:nvPr>
            <p:ph idx="1" type="subTitle"/>
          </p:nvPr>
        </p:nvSpPr>
        <p:spPr>
          <a:xfrm>
            <a:off x="457200" y="273600"/>
            <a:ext cx="8229240" cy="5308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4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84"/>
          <p:cNvSpPr txBox="1"/>
          <p:nvPr>
            <p:ph idx="1"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184"/>
          <p:cNvSpPr txBox="1"/>
          <p:nvPr>
            <p:ph idx="2"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184"/>
          <p:cNvSpPr txBox="1"/>
          <p:nvPr>
            <p:ph idx="3" type="body"/>
          </p:nvPr>
        </p:nvSpPr>
        <p:spPr>
          <a:xfrm>
            <a:off x="4673520" y="1604520"/>
            <a:ext cx="40154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85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185"/>
          <p:cNvSpPr txBox="1"/>
          <p:nvPr>
            <p:ph idx="1" type="body"/>
          </p:nvPr>
        </p:nvSpPr>
        <p:spPr>
          <a:xfrm>
            <a:off x="457200" y="1604520"/>
            <a:ext cx="40154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8" name="Google Shape;248;p185"/>
          <p:cNvSpPr txBox="1"/>
          <p:nvPr>
            <p:ph idx="2"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9" name="Google Shape;249;p185"/>
          <p:cNvSpPr txBox="1"/>
          <p:nvPr>
            <p:ph idx="3"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6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186"/>
          <p:cNvSpPr txBox="1"/>
          <p:nvPr>
            <p:ph idx="1"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3" name="Google Shape;253;p186"/>
          <p:cNvSpPr txBox="1"/>
          <p:nvPr>
            <p:ph idx="2"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p186"/>
          <p:cNvSpPr txBox="1"/>
          <p:nvPr>
            <p:ph idx="3" type="body"/>
          </p:nvPr>
        </p:nvSpPr>
        <p:spPr>
          <a:xfrm>
            <a:off x="457200" y="3681720"/>
            <a:ext cx="822852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7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187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" name="Google Shape;258;p187"/>
          <p:cNvSpPr txBox="1"/>
          <p:nvPr>
            <p:ph idx="2" type="body"/>
          </p:nvPr>
        </p:nvSpPr>
        <p:spPr>
          <a:xfrm>
            <a:off x="457200" y="36817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8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188"/>
          <p:cNvSpPr txBox="1"/>
          <p:nvPr>
            <p:ph idx="1"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188"/>
          <p:cNvSpPr txBox="1"/>
          <p:nvPr>
            <p:ph idx="2"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188"/>
          <p:cNvSpPr txBox="1"/>
          <p:nvPr>
            <p:ph idx="3"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4" name="Google Shape;264;p188"/>
          <p:cNvSpPr txBox="1"/>
          <p:nvPr>
            <p:ph idx="4"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9"/>
          <p:cNvSpPr txBox="1"/>
          <p:nvPr>
            <p:ph idx="1" type="subTitle"/>
          </p:nvPr>
        </p:nvSpPr>
        <p:spPr>
          <a:xfrm>
            <a:off x="457200" y="273600"/>
            <a:ext cx="8229240" cy="5308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9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189"/>
          <p:cNvSpPr txBox="1"/>
          <p:nvPr>
            <p:ph idx="1"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8" name="Google Shape;268;p189"/>
          <p:cNvSpPr txBox="1"/>
          <p:nvPr>
            <p:ph idx="2"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69" name="Google Shape;269;p1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2520" y="3681360"/>
            <a:ext cx="2377440" cy="189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6200" y="3681360"/>
            <a:ext cx="2377440" cy="1896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40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0"/>
          <p:cNvSpPr txBox="1"/>
          <p:nvPr>
            <p:ph idx="1"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40"/>
          <p:cNvSpPr txBox="1"/>
          <p:nvPr>
            <p:ph idx="2"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40"/>
          <p:cNvSpPr txBox="1"/>
          <p:nvPr>
            <p:ph idx="3" type="body"/>
          </p:nvPr>
        </p:nvSpPr>
        <p:spPr>
          <a:xfrm>
            <a:off x="4673520" y="1604520"/>
            <a:ext cx="40154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1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41"/>
          <p:cNvSpPr txBox="1"/>
          <p:nvPr>
            <p:ph idx="1" type="body"/>
          </p:nvPr>
        </p:nvSpPr>
        <p:spPr>
          <a:xfrm>
            <a:off x="457200" y="1604520"/>
            <a:ext cx="40154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41"/>
          <p:cNvSpPr txBox="1"/>
          <p:nvPr>
            <p:ph idx="2"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41"/>
          <p:cNvSpPr txBox="1"/>
          <p:nvPr>
            <p:ph idx="3"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2"/>
          <p:cNvSpPr txBox="1"/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2"/>
          <p:cNvSpPr txBox="1"/>
          <p:nvPr>
            <p:ph idx="1"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42"/>
          <p:cNvSpPr txBox="1"/>
          <p:nvPr>
            <p:ph idx="2"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42"/>
          <p:cNvSpPr txBox="1"/>
          <p:nvPr>
            <p:ph idx="3" type="body"/>
          </p:nvPr>
        </p:nvSpPr>
        <p:spPr>
          <a:xfrm>
            <a:off x="457200" y="3681720"/>
            <a:ext cx="822852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5"/>
          <p:cNvSpPr/>
          <p:nvPr/>
        </p:nvSpPr>
        <p:spPr>
          <a:xfrm>
            <a:off x="0" y="0"/>
            <a:ext cx="9142560" cy="6856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25"/>
          <p:cNvSpPr/>
          <p:nvPr/>
        </p:nvSpPr>
        <p:spPr>
          <a:xfrm>
            <a:off x="64080" y="69840"/>
            <a:ext cx="9011880" cy="6692040"/>
          </a:xfrm>
          <a:prstGeom prst="roundRect">
            <a:avLst>
              <a:gd fmla="val 4929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25"/>
          <p:cNvSpPr/>
          <p:nvPr/>
        </p:nvSpPr>
        <p:spPr>
          <a:xfrm>
            <a:off x="0" y="0"/>
            <a:ext cx="9142560" cy="6856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25"/>
          <p:cNvSpPr/>
          <p:nvPr/>
        </p:nvSpPr>
        <p:spPr>
          <a:xfrm>
            <a:off x="65160" y="69840"/>
            <a:ext cx="9011880" cy="6690600"/>
          </a:xfrm>
          <a:prstGeom prst="roundRect">
            <a:avLst>
              <a:gd fmla="val 4929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125"/>
          <p:cNvSpPr/>
          <p:nvPr/>
        </p:nvSpPr>
        <p:spPr>
          <a:xfrm>
            <a:off x="63000" y="1449360"/>
            <a:ext cx="9020160" cy="1526040"/>
          </a:xfrm>
          <a:prstGeom prst="rect">
            <a:avLst/>
          </a:prstGeom>
          <a:solidFill>
            <a:srgbClr val="D348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25"/>
          <p:cNvSpPr/>
          <p:nvPr/>
        </p:nvSpPr>
        <p:spPr>
          <a:xfrm>
            <a:off x="63000" y="1396800"/>
            <a:ext cx="9020160" cy="119160"/>
          </a:xfrm>
          <a:prstGeom prst="rect">
            <a:avLst/>
          </a:prstGeom>
          <a:solidFill>
            <a:srgbClr val="E5B1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25"/>
          <p:cNvSpPr/>
          <p:nvPr/>
        </p:nvSpPr>
        <p:spPr>
          <a:xfrm>
            <a:off x="63000" y="2976480"/>
            <a:ext cx="9020160" cy="109080"/>
          </a:xfrm>
          <a:prstGeom prst="rect">
            <a:avLst/>
          </a:prstGeom>
          <a:solidFill>
            <a:srgbClr val="9184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25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125"/>
          <p:cNvSpPr txBox="1"/>
          <p:nvPr>
            <p:ph idx="1" type="body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7"/>
          <p:cNvSpPr/>
          <p:nvPr/>
        </p:nvSpPr>
        <p:spPr>
          <a:xfrm>
            <a:off x="0" y="0"/>
            <a:ext cx="9142560" cy="6856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27"/>
          <p:cNvSpPr/>
          <p:nvPr/>
        </p:nvSpPr>
        <p:spPr>
          <a:xfrm>
            <a:off x="64080" y="69840"/>
            <a:ext cx="9011880" cy="6692040"/>
          </a:xfrm>
          <a:prstGeom prst="roundRect">
            <a:avLst>
              <a:gd fmla="val 4929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27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127"/>
          <p:cNvSpPr txBox="1"/>
          <p:nvPr>
            <p:ph idx="1" type="body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9"/>
          <p:cNvSpPr/>
          <p:nvPr/>
        </p:nvSpPr>
        <p:spPr>
          <a:xfrm>
            <a:off x="0" y="0"/>
            <a:ext cx="9142560" cy="6856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29"/>
          <p:cNvSpPr/>
          <p:nvPr/>
        </p:nvSpPr>
        <p:spPr>
          <a:xfrm>
            <a:off x="64080" y="69840"/>
            <a:ext cx="9011880" cy="6692040"/>
          </a:xfrm>
          <a:prstGeom prst="roundRect">
            <a:avLst>
              <a:gd fmla="val 4929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29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6" name="Google Shape;116;p129"/>
          <p:cNvSpPr txBox="1"/>
          <p:nvPr>
            <p:ph idx="1" type="body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2"/>
          <p:cNvSpPr/>
          <p:nvPr/>
        </p:nvSpPr>
        <p:spPr>
          <a:xfrm>
            <a:off x="0" y="0"/>
            <a:ext cx="9142560" cy="6856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2"/>
          <p:cNvSpPr/>
          <p:nvPr/>
        </p:nvSpPr>
        <p:spPr>
          <a:xfrm>
            <a:off x="64080" y="69840"/>
            <a:ext cx="9011880" cy="6692040"/>
          </a:xfrm>
          <a:prstGeom prst="roundRect">
            <a:avLst>
              <a:gd fmla="val 4929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2"/>
          <p:cNvSpPr txBox="1"/>
          <p:nvPr>
            <p:ph type="title"/>
          </p:nvPr>
        </p:nvSpPr>
        <p:spPr>
          <a:xfrm>
            <a:off x="457200" y="273600"/>
            <a:ext cx="822888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7" name="Google Shape;167;p132"/>
          <p:cNvSpPr txBox="1"/>
          <p:nvPr>
            <p:ph idx="1" type="body"/>
          </p:nvPr>
        </p:nvSpPr>
        <p:spPr>
          <a:xfrm>
            <a:off x="457200" y="1604520"/>
            <a:ext cx="40150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132"/>
          <p:cNvSpPr txBox="1"/>
          <p:nvPr>
            <p:ph idx="2" type="body"/>
          </p:nvPr>
        </p:nvSpPr>
        <p:spPr>
          <a:xfrm>
            <a:off x="4673520" y="1604520"/>
            <a:ext cx="40150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4"/>
          <p:cNvSpPr/>
          <p:nvPr/>
        </p:nvSpPr>
        <p:spPr>
          <a:xfrm>
            <a:off x="0" y="0"/>
            <a:ext cx="9142560" cy="6856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34"/>
          <p:cNvSpPr/>
          <p:nvPr/>
        </p:nvSpPr>
        <p:spPr>
          <a:xfrm>
            <a:off x="64080" y="69840"/>
            <a:ext cx="9011880" cy="6692040"/>
          </a:xfrm>
          <a:prstGeom prst="roundRect">
            <a:avLst>
              <a:gd fmla="val 4929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34"/>
          <p:cNvSpPr/>
          <p:nvPr/>
        </p:nvSpPr>
        <p:spPr>
          <a:xfrm>
            <a:off x="0" y="0"/>
            <a:ext cx="9142560" cy="6856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34"/>
          <p:cNvSpPr/>
          <p:nvPr/>
        </p:nvSpPr>
        <p:spPr>
          <a:xfrm>
            <a:off x="65160" y="69840"/>
            <a:ext cx="9011880" cy="6690600"/>
          </a:xfrm>
          <a:prstGeom prst="roundRect">
            <a:avLst>
              <a:gd fmla="val 4929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34"/>
          <p:cNvSpPr/>
          <p:nvPr/>
        </p:nvSpPr>
        <p:spPr>
          <a:xfrm flipH="1" rot="10800000">
            <a:off x="69480" y="2373840"/>
            <a:ext cx="9012240" cy="90000"/>
          </a:xfrm>
          <a:prstGeom prst="rect">
            <a:avLst/>
          </a:prstGeom>
          <a:solidFill>
            <a:srgbClr val="D348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34"/>
          <p:cNvSpPr/>
          <p:nvPr/>
        </p:nvSpPr>
        <p:spPr>
          <a:xfrm>
            <a:off x="69120" y="2341440"/>
            <a:ext cx="9012240" cy="44280"/>
          </a:xfrm>
          <a:prstGeom prst="rect">
            <a:avLst/>
          </a:prstGeom>
          <a:solidFill>
            <a:srgbClr val="E5B1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34"/>
          <p:cNvSpPr/>
          <p:nvPr/>
        </p:nvSpPr>
        <p:spPr>
          <a:xfrm>
            <a:off x="68400" y="2468880"/>
            <a:ext cx="9013320" cy="44280"/>
          </a:xfrm>
          <a:prstGeom prst="rect">
            <a:avLst/>
          </a:prstGeom>
          <a:solidFill>
            <a:srgbClr val="9184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34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4" name="Google Shape;224;p134"/>
          <p:cNvSpPr txBox="1"/>
          <p:nvPr>
            <p:ph idx="1" type="body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98.png"/><Relationship Id="rId4" Type="http://schemas.openxmlformats.org/officeDocument/2006/relationships/image" Target="../media/image20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9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94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90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93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0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02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0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11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01.png"/><Relationship Id="rId4" Type="http://schemas.openxmlformats.org/officeDocument/2006/relationships/image" Target="../media/image2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16.png"/><Relationship Id="rId4" Type="http://schemas.openxmlformats.org/officeDocument/2006/relationships/image" Target="../media/image210.png"/><Relationship Id="rId5" Type="http://schemas.openxmlformats.org/officeDocument/2006/relationships/image" Target="../media/image207.png"/><Relationship Id="rId6" Type="http://schemas.openxmlformats.org/officeDocument/2006/relationships/image" Target="../media/image214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29.png"/><Relationship Id="rId4" Type="http://schemas.openxmlformats.org/officeDocument/2006/relationships/image" Target="../media/image217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09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20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25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13.png"/><Relationship Id="rId4" Type="http://schemas.openxmlformats.org/officeDocument/2006/relationships/image" Target="../media/image224.png"/><Relationship Id="rId9" Type="http://schemas.openxmlformats.org/officeDocument/2006/relationships/image" Target="../media/image231.jpg"/><Relationship Id="rId5" Type="http://schemas.openxmlformats.org/officeDocument/2006/relationships/image" Target="../media/image218.jpg"/><Relationship Id="rId6" Type="http://schemas.openxmlformats.org/officeDocument/2006/relationships/image" Target="../media/image219.jpg"/><Relationship Id="rId7" Type="http://schemas.openxmlformats.org/officeDocument/2006/relationships/image" Target="../media/image212.jpg"/><Relationship Id="rId8" Type="http://schemas.openxmlformats.org/officeDocument/2006/relationships/image" Target="../media/image228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15.jpg"/><Relationship Id="rId4" Type="http://schemas.openxmlformats.org/officeDocument/2006/relationships/image" Target="../media/image222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30.jpg"/><Relationship Id="rId4" Type="http://schemas.openxmlformats.org/officeDocument/2006/relationships/image" Target="../media/image223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27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8.png"/><Relationship Id="rId4" Type="http://schemas.openxmlformats.org/officeDocument/2006/relationships/image" Target="../media/image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8.png"/><Relationship Id="rId4" Type="http://schemas.openxmlformats.org/officeDocument/2006/relationships/image" Target="../media/image9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8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Relationship Id="rId6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4.jpg"/><Relationship Id="rId5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0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6.png"/><Relationship Id="rId7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Relationship Id="rId4" Type="http://schemas.openxmlformats.org/officeDocument/2006/relationships/image" Target="../media/image67.png"/><Relationship Id="rId5" Type="http://schemas.openxmlformats.org/officeDocument/2006/relationships/image" Target="../media/image65.png"/><Relationship Id="rId6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Relationship Id="rId4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4.png"/><Relationship Id="rId4" Type="http://schemas.openxmlformats.org/officeDocument/2006/relationships/image" Target="../media/image53.png"/><Relationship Id="rId5" Type="http://schemas.openxmlformats.org/officeDocument/2006/relationships/image" Target="../media/image1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6.png"/><Relationship Id="rId4" Type="http://schemas.openxmlformats.org/officeDocument/2006/relationships/image" Target="../media/image6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8.png"/><Relationship Id="rId4" Type="http://schemas.openxmlformats.org/officeDocument/2006/relationships/image" Target="../media/image3.png"/><Relationship Id="rId5" Type="http://schemas.openxmlformats.org/officeDocument/2006/relationships/image" Target="../media/image5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1.jpg"/><Relationship Id="rId4" Type="http://schemas.openxmlformats.org/officeDocument/2006/relationships/image" Target="../media/image75.jpg"/><Relationship Id="rId5" Type="http://schemas.openxmlformats.org/officeDocument/2006/relationships/image" Target="../media/image74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6.png"/></Relationships>
</file>

<file path=ppt/slides/_rels/slide4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1.png"/><Relationship Id="rId11" Type="http://schemas.openxmlformats.org/officeDocument/2006/relationships/image" Target="../media/image203.png"/><Relationship Id="rId22" Type="http://schemas.openxmlformats.org/officeDocument/2006/relationships/image" Target="../media/image94.png"/><Relationship Id="rId10" Type="http://schemas.openxmlformats.org/officeDocument/2006/relationships/image" Target="../media/image83.png"/><Relationship Id="rId21" Type="http://schemas.openxmlformats.org/officeDocument/2006/relationships/image" Target="../media/image95.png"/><Relationship Id="rId13" Type="http://schemas.openxmlformats.org/officeDocument/2006/relationships/image" Target="../media/image93.png"/><Relationship Id="rId12" Type="http://schemas.openxmlformats.org/officeDocument/2006/relationships/image" Target="../media/image9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9.png"/><Relationship Id="rId4" Type="http://schemas.openxmlformats.org/officeDocument/2006/relationships/image" Target="../media/image77.png"/><Relationship Id="rId9" Type="http://schemas.openxmlformats.org/officeDocument/2006/relationships/image" Target="../media/image85.png"/><Relationship Id="rId15" Type="http://schemas.openxmlformats.org/officeDocument/2006/relationships/image" Target="../media/image99.png"/><Relationship Id="rId14" Type="http://schemas.openxmlformats.org/officeDocument/2006/relationships/image" Target="../media/image96.png"/><Relationship Id="rId17" Type="http://schemas.openxmlformats.org/officeDocument/2006/relationships/image" Target="../media/image106.png"/><Relationship Id="rId16" Type="http://schemas.openxmlformats.org/officeDocument/2006/relationships/image" Target="../media/image104.png"/><Relationship Id="rId5" Type="http://schemas.openxmlformats.org/officeDocument/2006/relationships/image" Target="../media/image119.png"/><Relationship Id="rId19" Type="http://schemas.openxmlformats.org/officeDocument/2006/relationships/image" Target="../media/image100.png"/><Relationship Id="rId6" Type="http://schemas.openxmlformats.org/officeDocument/2006/relationships/image" Target="../media/image80.png"/><Relationship Id="rId18" Type="http://schemas.openxmlformats.org/officeDocument/2006/relationships/image" Target="../media/image136.png"/><Relationship Id="rId7" Type="http://schemas.openxmlformats.org/officeDocument/2006/relationships/image" Target="../media/image97.png"/><Relationship Id="rId8" Type="http://schemas.openxmlformats.org/officeDocument/2006/relationships/image" Target="../media/image8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0.png"/><Relationship Id="rId10" Type="http://schemas.openxmlformats.org/officeDocument/2006/relationships/image" Target="../media/image125.png"/><Relationship Id="rId13" Type="http://schemas.openxmlformats.org/officeDocument/2006/relationships/image" Target="../media/image108.png"/><Relationship Id="rId12" Type="http://schemas.openxmlformats.org/officeDocument/2006/relationships/image" Target="../media/image1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5.png"/><Relationship Id="rId4" Type="http://schemas.openxmlformats.org/officeDocument/2006/relationships/image" Target="../media/image93.png"/><Relationship Id="rId9" Type="http://schemas.openxmlformats.org/officeDocument/2006/relationships/image" Target="../media/image130.png"/><Relationship Id="rId15" Type="http://schemas.openxmlformats.org/officeDocument/2006/relationships/image" Target="../media/image123.png"/><Relationship Id="rId14" Type="http://schemas.openxmlformats.org/officeDocument/2006/relationships/image" Target="../media/image121.png"/><Relationship Id="rId5" Type="http://schemas.openxmlformats.org/officeDocument/2006/relationships/image" Target="../media/image96.png"/><Relationship Id="rId6" Type="http://schemas.openxmlformats.org/officeDocument/2006/relationships/image" Target="../media/image135.png"/><Relationship Id="rId7" Type="http://schemas.openxmlformats.org/officeDocument/2006/relationships/image" Target="../media/image107.png"/><Relationship Id="rId8" Type="http://schemas.openxmlformats.org/officeDocument/2006/relationships/image" Target="../media/image129.png"/></Relationships>
</file>

<file path=ppt/slides/_rels/slide5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2.png"/><Relationship Id="rId10" Type="http://schemas.openxmlformats.org/officeDocument/2006/relationships/image" Target="../media/image135.png"/><Relationship Id="rId13" Type="http://schemas.openxmlformats.org/officeDocument/2006/relationships/image" Target="../media/image145.png"/><Relationship Id="rId12" Type="http://schemas.openxmlformats.org/officeDocument/2006/relationships/image" Target="../media/image10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46.png"/><Relationship Id="rId4" Type="http://schemas.openxmlformats.org/officeDocument/2006/relationships/image" Target="../media/image111.png"/><Relationship Id="rId9" Type="http://schemas.openxmlformats.org/officeDocument/2006/relationships/image" Target="../media/image104.png"/><Relationship Id="rId5" Type="http://schemas.openxmlformats.org/officeDocument/2006/relationships/image" Target="../media/image83.png"/><Relationship Id="rId6" Type="http://schemas.openxmlformats.org/officeDocument/2006/relationships/image" Target="../media/image93.png"/><Relationship Id="rId7" Type="http://schemas.openxmlformats.org/officeDocument/2006/relationships/image" Target="../media/image96.png"/><Relationship Id="rId8" Type="http://schemas.openxmlformats.org/officeDocument/2006/relationships/image" Target="../media/image9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2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33.png"/><Relationship Id="rId4" Type="http://schemas.openxmlformats.org/officeDocument/2006/relationships/image" Target="../media/image12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3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73.png"/><Relationship Id="rId4" Type="http://schemas.openxmlformats.org/officeDocument/2006/relationships/image" Target="../media/image134.png"/><Relationship Id="rId5" Type="http://schemas.openxmlformats.org/officeDocument/2006/relationships/image" Target="../media/image13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3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1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4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3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3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43.png"/><Relationship Id="rId4" Type="http://schemas.openxmlformats.org/officeDocument/2006/relationships/image" Target="../media/image19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44.png"/><Relationship Id="rId4" Type="http://schemas.openxmlformats.org/officeDocument/2006/relationships/image" Target="../media/image15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41.png"/><Relationship Id="rId4" Type="http://schemas.openxmlformats.org/officeDocument/2006/relationships/image" Target="../media/image197.png"/><Relationship Id="rId5" Type="http://schemas.openxmlformats.org/officeDocument/2006/relationships/image" Target="../media/image147.png"/><Relationship Id="rId6" Type="http://schemas.openxmlformats.org/officeDocument/2006/relationships/image" Target="../media/image206.png"/><Relationship Id="rId7" Type="http://schemas.openxmlformats.org/officeDocument/2006/relationships/image" Target="../media/image14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06.png"/><Relationship Id="rId4" Type="http://schemas.openxmlformats.org/officeDocument/2006/relationships/image" Target="../media/image148.png"/><Relationship Id="rId5" Type="http://schemas.openxmlformats.org/officeDocument/2006/relationships/image" Target="../media/image152.png"/><Relationship Id="rId6" Type="http://schemas.openxmlformats.org/officeDocument/2006/relationships/image" Target="../media/image15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5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58.png"/><Relationship Id="rId4" Type="http://schemas.openxmlformats.org/officeDocument/2006/relationships/image" Target="../media/image156.png"/><Relationship Id="rId5" Type="http://schemas.openxmlformats.org/officeDocument/2006/relationships/image" Target="../media/image162.png"/><Relationship Id="rId6" Type="http://schemas.openxmlformats.org/officeDocument/2006/relationships/image" Target="../media/image15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6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33.png"/><Relationship Id="rId4" Type="http://schemas.openxmlformats.org/officeDocument/2006/relationships/image" Target="../media/image16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5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5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59.png"/><Relationship Id="rId4" Type="http://schemas.openxmlformats.org/officeDocument/2006/relationships/image" Target="../media/image166.png"/><Relationship Id="rId5" Type="http://schemas.openxmlformats.org/officeDocument/2006/relationships/image" Target="../media/image17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6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8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6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6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6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6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67.png"/><Relationship Id="rId4" Type="http://schemas.openxmlformats.org/officeDocument/2006/relationships/image" Target="../media/image172.png"/><Relationship Id="rId5" Type="http://schemas.openxmlformats.org/officeDocument/2006/relationships/image" Target="../media/image17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05.png"/><Relationship Id="rId4" Type="http://schemas.openxmlformats.org/officeDocument/2006/relationships/image" Target="../media/image17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7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7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8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3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75.png"/><Relationship Id="rId4" Type="http://schemas.openxmlformats.org/officeDocument/2006/relationships/image" Target="../media/image17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80.jpg"/><Relationship Id="rId4" Type="http://schemas.openxmlformats.org/officeDocument/2006/relationships/image" Target="../media/image176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81.gif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8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8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8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85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8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88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96.png"/><Relationship Id="rId4" Type="http://schemas.openxmlformats.org/officeDocument/2006/relationships/image" Target="../media/image19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9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"/>
          <p:cNvSpPr/>
          <p:nvPr/>
        </p:nvSpPr>
        <p:spPr>
          <a:xfrm>
            <a:off x="1295280" y="3200400"/>
            <a:ext cx="6399360" cy="159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Image transforms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"/>
          <p:cNvSpPr/>
          <p:nvPr/>
        </p:nvSpPr>
        <p:spPr>
          <a:xfrm>
            <a:off x="457200" y="1505880"/>
            <a:ext cx="822816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Chapter no.4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0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Mathematical Background</a:t>
            </a:r>
            <a:r>
              <a:rPr lang="en-US" sz="3200">
                <a:solidFill>
                  <a:srgbClr val="696464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696464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Sine and Cosine Functions (cont’d)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0"/>
          <p:cNvSpPr/>
          <p:nvPr/>
        </p:nvSpPr>
        <p:spPr>
          <a:xfrm>
            <a:off x="1857960" y="4876920"/>
            <a:ext cx="331344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Note:</a:t>
            </a: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cosine is a shifted sine function: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320" y="2819520"/>
            <a:ext cx="2360880" cy="162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6200" y="2819520"/>
            <a:ext cx="2284560" cy="162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7120" y="2819520"/>
            <a:ext cx="2360880" cy="165132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10"/>
          <p:cNvSpPr/>
          <p:nvPr/>
        </p:nvSpPr>
        <p:spPr>
          <a:xfrm>
            <a:off x="1440720" y="2133720"/>
            <a:ext cx="6696720" cy="455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l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solidFill>
                  <a:srgbClr val="855D5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Shifting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translating the sine function by a const b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0"/>
          <p:cNvSpPr/>
          <p:nvPr/>
        </p:nvSpPr>
        <p:spPr>
          <a:xfrm>
            <a:off x="0" y="3233880"/>
            <a:ext cx="9142560" cy="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0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6200" y="5486400"/>
            <a:ext cx="2399400" cy="824400"/>
          </a:xfrm>
          <a:prstGeom prst="rect">
            <a:avLst/>
          </a:prstGeom>
          <a:noFill/>
          <a:ln cap="flat" cmpd="sng" w="9525">
            <a:solidFill>
              <a:srgbClr val="3465A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00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100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100"/>
          <p:cNvSpPr/>
          <p:nvPr/>
        </p:nvSpPr>
        <p:spPr>
          <a:xfrm>
            <a:off x="603360" y="5660280"/>
            <a:ext cx="7770960" cy="457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are images with progressively high frequency and spatial content.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6" name="Google Shape;1296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560" y="268560"/>
            <a:ext cx="7881480" cy="28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760" y="2819520"/>
            <a:ext cx="7704720" cy="2839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01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101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4" name="Google Shape;1304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600" y="609480"/>
            <a:ext cx="7748280" cy="310896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01"/>
          <p:cNvSpPr/>
          <p:nvPr/>
        </p:nvSpPr>
        <p:spPr>
          <a:xfrm>
            <a:off x="535320" y="4278960"/>
            <a:ext cx="8070480" cy="1186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periodicity therefore the DCT contains impulses with amplitudes proportional to the weight of a particular frequency in the original waveform.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02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102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2" name="Google Shape;1312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840" y="0"/>
            <a:ext cx="9111960" cy="6627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03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103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9" name="Google Shape;1319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160" y="190440"/>
            <a:ext cx="9564480" cy="647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04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04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6" name="Google Shape;1326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7640" y="457200"/>
            <a:ext cx="11043000" cy="6018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05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05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3" name="Google Shape;1333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57200"/>
            <a:ext cx="8380440" cy="5561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106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106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0" name="Google Shape;1340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520" y="209160"/>
            <a:ext cx="8380440" cy="66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107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107"/>
          <p:cNvSpPr/>
          <p:nvPr/>
        </p:nvSpPr>
        <p:spPr>
          <a:xfrm>
            <a:off x="380880" y="304920"/>
            <a:ext cx="8304480" cy="5713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b="1"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Examples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Let's look at two examples. The 8 x 8 matrix A below contains only the value 100.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7" name="Google Shape;1347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920" y="1737000"/>
            <a:ext cx="6451200" cy="3367080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107"/>
          <p:cNvSpPr/>
          <p:nvPr/>
        </p:nvSpPr>
        <p:spPr>
          <a:xfrm>
            <a:off x="609480" y="5427720"/>
            <a:ext cx="7008840" cy="700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DCT B=CAC</a:t>
            </a: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appears below: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08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108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5" name="Google Shape;1355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320" y="0"/>
            <a:ext cx="5865840" cy="3784680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108"/>
          <p:cNvSpPr/>
          <p:nvPr/>
        </p:nvSpPr>
        <p:spPr>
          <a:xfrm>
            <a:off x="495360" y="3898440"/>
            <a:ext cx="8647200" cy="26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Note that the entire block, save the (1,1) element, was converted to 0.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Let's have a look at another example. The 8 x 8 matrix A below contains only the values 50, 51, and 52. As far as images go, we would consider this a region where  there is little change in gray intensities.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09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109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3" name="Google Shape;1363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4400" y="-76320"/>
            <a:ext cx="6399360" cy="33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109"/>
          <p:cNvSpPr/>
          <p:nvPr/>
        </p:nvSpPr>
        <p:spPr>
          <a:xfrm>
            <a:off x="609480" y="5473080"/>
            <a:ext cx="8533080" cy="1369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DCT (rounded to three digits) of the near-constant matrix appears below. Note that many of the values are close to zero.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5" name="Google Shape;1365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6000" y="2849040"/>
            <a:ext cx="5844960" cy="312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1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Mathematical Background: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696464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Sine and Cosine Functions (cont’d)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1"/>
          <p:cNvSpPr/>
          <p:nvPr/>
        </p:nvSpPr>
        <p:spPr>
          <a:xfrm>
            <a:off x="914400" y="1447920"/>
            <a:ext cx="7770960" cy="457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Changing the </a:t>
            </a:r>
            <a:r>
              <a:rPr lang="en-US" sz="2600">
                <a:solidFill>
                  <a:srgbClr val="855D5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amplitude</a:t>
            </a: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600" y="2971800"/>
            <a:ext cx="4418280" cy="23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4600" y="2971800"/>
            <a:ext cx="1141560" cy="36216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11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10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110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2" name="Google Shape;1372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760" y="274680"/>
            <a:ext cx="4570560" cy="383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760" y="4145040"/>
            <a:ext cx="2436840" cy="243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22680" y="4229280"/>
            <a:ext cx="2436840" cy="243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1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68560" y="4229280"/>
            <a:ext cx="2436840" cy="2436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11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111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2" name="Google Shape;1382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74680"/>
            <a:ext cx="4799160" cy="3610080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111"/>
          <p:cNvSpPr/>
          <p:nvPr/>
        </p:nvSpPr>
        <p:spPr>
          <a:xfrm>
            <a:off x="5050800" y="1434240"/>
            <a:ext cx="4570560" cy="637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image was reconstructed with 1 coefficient (that is, 1/64):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4" name="Google Shape;1384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360" y="4127040"/>
            <a:ext cx="4875480" cy="2729520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111"/>
          <p:cNvSpPr/>
          <p:nvPr/>
        </p:nvSpPr>
        <p:spPr>
          <a:xfrm>
            <a:off x="5199120" y="4603320"/>
            <a:ext cx="3943440" cy="637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image was reconstructed with 3% of the coefficients: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12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112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2" name="Google Shape;1392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42640"/>
            <a:ext cx="4570560" cy="3413520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p112"/>
          <p:cNvSpPr/>
          <p:nvPr/>
        </p:nvSpPr>
        <p:spPr>
          <a:xfrm>
            <a:off x="5143680" y="1568160"/>
            <a:ext cx="3999240" cy="637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image was reconstructed with 34% of the coefficients: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112"/>
          <p:cNvSpPr/>
          <p:nvPr/>
        </p:nvSpPr>
        <p:spPr>
          <a:xfrm>
            <a:off x="457200" y="4177440"/>
            <a:ext cx="8228160" cy="1918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difficult to see any difference between the 34% image and the original, because we have thrown away information that is less important for the eye.  Artifacts are visible in the 3% image, but at first glance it is a very reasonable representation of the original image.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13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113"/>
          <p:cNvSpPr/>
          <p:nvPr/>
        </p:nvSpPr>
        <p:spPr>
          <a:xfrm>
            <a:off x="304920" y="152280"/>
            <a:ext cx="8837640" cy="6475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900"/>
              <a:buFont typeface="Noto Sans Symbols"/>
              <a:buChar char="⚫"/>
            </a:pPr>
            <a:r>
              <a:rPr lang="en-US" sz="3900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Important conclusions: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coefficient that scales the constant basis function (u = 0,v=0) is called the DC coefficient, while the other coefficients are called AC coefficients.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⚫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Note that the DC term gives the average over the set of samples.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⚫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Furthermore, the DC term is usually a great deal larger in magnitude than the AC terms and as the elements move farther away from the DC term, they tend to become lower and lower in value.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⚫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Recall that the AC terms farther away from the DC term represent coefficients of waveforms of greater spatial frequencies.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14"/>
          <p:cNvSpPr/>
          <p:nvPr/>
        </p:nvSpPr>
        <p:spPr>
          <a:xfrm>
            <a:off x="380880" y="533520"/>
            <a:ext cx="7770960" cy="7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Important conclusions continued..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114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14"/>
          <p:cNvSpPr/>
          <p:nvPr/>
        </p:nvSpPr>
        <p:spPr>
          <a:xfrm>
            <a:off x="304920" y="990720"/>
            <a:ext cx="8380440" cy="5332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⚫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fact that these coefficients tend to be smaller in magnitude suggests that </a:t>
            </a:r>
            <a:r>
              <a:rPr lang="en-US" sz="3200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higher-frequency image components play a relatively small role in the determining picture quality</a:t>
            </a: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, while the </a:t>
            </a:r>
            <a:r>
              <a:rPr lang="en-US" sz="3200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majority of image definition comes from lower-frequency image components</a:t>
            </a: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⚫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 idea becomes extremely important when applied two-dimensionally to an image, for JPEG exploits this exact concept when deciding what information can be eliminated to achieve compression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15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115"/>
          <p:cNvSpPr/>
          <p:nvPr/>
        </p:nvSpPr>
        <p:spPr>
          <a:xfrm>
            <a:off x="380880" y="685800"/>
            <a:ext cx="8456760" cy="540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539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Noto Sans Symbols"/>
              <a:buChar char="⚫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performing the DCT on the input data, we have concentrated the representation of the image in the </a:t>
            </a:r>
            <a:r>
              <a:rPr lang="en-US" sz="3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upper left coefficients of the output matrix</a:t>
            </a: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with the </a:t>
            </a:r>
            <a:r>
              <a:rPr lang="en-US" sz="3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lower right coefficients of the DCT matrix containing less useful information</a:t>
            </a: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9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Noto Sans Symbols"/>
              <a:buChar char="⚫"/>
            </a:pP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next step, quantization of the coefficients in the output matrix, "discards" the less useful data and in turn compresses the image data.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16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DCT Example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9" name="Google Shape;1419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360" y="2205000"/>
            <a:ext cx="7918560" cy="381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116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17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 wise DCT Example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6" name="Google Shape;1426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640" y="2133720"/>
            <a:ext cx="7847280" cy="417384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117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118"/>
          <p:cNvSpPr/>
          <p:nvPr/>
        </p:nvSpPr>
        <p:spPr>
          <a:xfrm>
            <a:off x="6019920" y="4572000"/>
            <a:ext cx="2284560" cy="20559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118"/>
          <p:cNvSpPr/>
          <p:nvPr/>
        </p:nvSpPr>
        <p:spPr>
          <a:xfrm>
            <a:off x="3124080" y="4572000"/>
            <a:ext cx="2284560" cy="205596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118"/>
          <p:cNvSpPr/>
          <p:nvPr/>
        </p:nvSpPr>
        <p:spPr>
          <a:xfrm>
            <a:off x="914400" y="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DFT and DCT on Lena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118"/>
          <p:cNvSpPr/>
          <p:nvPr/>
        </p:nvSpPr>
        <p:spPr>
          <a:xfrm>
            <a:off x="762120" y="1523880"/>
            <a:ext cx="2055960" cy="190368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118"/>
          <p:cNvSpPr/>
          <p:nvPr/>
        </p:nvSpPr>
        <p:spPr>
          <a:xfrm>
            <a:off x="3581280" y="1523880"/>
            <a:ext cx="1675080" cy="152244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118"/>
          <p:cNvSpPr/>
          <p:nvPr/>
        </p:nvSpPr>
        <p:spPr>
          <a:xfrm>
            <a:off x="6400800" y="1523880"/>
            <a:ext cx="1675080" cy="15224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118"/>
          <p:cNvSpPr/>
          <p:nvPr/>
        </p:nvSpPr>
        <p:spPr>
          <a:xfrm>
            <a:off x="6400800" y="3124080"/>
            <a:ext cx="1675080" cy="152244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118"/>
          <p:cNvSpPr/>
          <p:nvPr/>
        </p:nvSpPr>
        <p:spPr>
          <a:xfrm>
            <a:off x="3581280" y="3124080"/>
            <a:ext cx="1675080" cy="152244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118"/>
          <p:cNvSpPr/>
          <p:nvPr/>
        </p:nvSpPr>
        <p:spPr>
          <a:xfrm>
            <a:off x="4114800" y="1066680"/>
            <a:ext cx="760680" cy="332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DFT2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p118"/>
          <p:cNvSpPr/>
          <p:nvPr/>
        </p:nvSpPr>
        <p:spPr>
          <a:xfrm>
            <a:off x="6858000" y="1066680"/>
            <a:ext cx="760680" cy="332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DCT2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118"/>
          <p:cNvSpPr/>
          <p:nvPr/>
        </p:nvSpPr>
        <p:spPr>
          <a:xfrm>
            <a:off x="1676520" y="4114800"/>
            <a:ext cx="144648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Shift low-freq to the center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118"/>
          <p:cNvSpPr/>
          <p:nvPr/>
        </p:nvSpPr>
        <p:spPr>
          <a:xfrm>
            <a:off x="2286000" y="6400800"/>
            <a:ext cx="3579840" cy="332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Assume periodic and zero-padded …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p118"/>
          <p:cNvSpPr/>
          <p:nvPr/>
        </p:nvSpPr>
        <p:spPr>
          <a:xfrm>
            <a:off x="6553080" y="6400800"/>
            <a:ext cx="2284560" cy="332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Assume reflection …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118"/>
          <p:cNvSpPr/>
          <p:nvPr/>
        </p:nvSpPr>
        <p:spPr>
          <a:xfrm>
            <a:off x="4267080" y="4724280"/>
            <a:ext cx="912960" cy="16750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118"/>
          <p:cNvSpPr/>
          <p:nvPr/>
        </p:nvSpPr>
        <p:spPr>
          <a:xfrm>
            <a:off x="3429000" y="5562720"/>
            <a:ext cx="836640" cy="8366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118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3" name="Google Shape;1453;p119"/>
          <p:cNvGraphicFramePr/>
          <p:nvPr/>
        </p:nvGraphicFramePr>
        <p:xfrm>
          <a:off x="1523880" y="876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{B2E3B4CF-D79F-4B1F-89E2-5FBAB7ECBDE6}</a:tableStyleId>
              </a:tblPr>
              <a:tblGrid>
                <a:gridCol w="1015925"/>
                <a:gridCol w="1015925"/>
                <a:gridCol w="1625400"/>
                <a:gridCol w="685800"/>
                <a:gridCol w="736550"/>
                <a:gridCol w="1472050"/>
              </a:tblGrid>
              <a:tr h="434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LL1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HL1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LL2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HL2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HL1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34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LH2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HH2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882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LH1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HH1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LH1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HH1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454" name="Google Shape;1454;p119"/>
          <p:cNvSpPr/>
          <p:nvPr/>
        </p:nvSpPr>
        <p:spPr>
          <a:xfrm>
            <a:off x="3962520" y="1486080"/>
            <a:ext cx="912960" cy="484200"/>
          </a:xfrm>
          <a:prstGeom prst="rightArrow">
            <a:avLst>
              <a:gd fmla="val 50000" name="adj1"/>
              <a:gd fmla="val 47059" name="adj2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55" name="Google Shape;1455;p119"/>
          <p:cNvGraphicFramePr/>
          <p:nvPr/>
        </p:nvGraphicFramePr>
        <p:xfrm>
          <a:off x="3467160" y="31240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{B2E3B4CF-D79F-4B1F-89E2-5FBAB7ECBDE6}</a:tableStyleId>
              </a:tblPr>
              <a:tblGrid>
                <a:gridCol w="609475"/>
                <a:gridCol w="685800"/>
                <a:gridCol w="1295275"/>
                <a:gridCol w="2437200"/>
              </a:tblGrid>
              <a:tr h="39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LL3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HL3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HL2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HL1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34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LH3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HH3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47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LH2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HH2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390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LH1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HH1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456" name="Google Shape;1456;p119"/>
          <p:cNvSpPr/>
          <p:nvPr/>
        </p:nvSpPr>
        <p:spPr>
          <a:xfrm>
            <a:off x="2000160" y="2705040"/>
            <a:ext cx="1212840" cy="341640"/>
          </a:xfrm>
          <a:prstGeom prst="rect">
            <a:avLst/>
          </a:prstGeom>
          <a:solidFill>
            <a:srgbClr val="E9E5D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First level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7" name="Google Shape;1457;p119"/>
          <p:cNvSpPr/>
          <p:nvPr/>
        </p:nvSpPr>
        <p:spPr>
          <a:xfrm>
            <a:off x="5786280" y="2705040"/>
            <a:ext cx="1641600" cy="341640"/>
          </a:xfrm>
          <a:prstGeom prst="rect">
            <a:avLst/>
          </a:prstGeom>
          <a:solidFill>
            <a:srgbClr val="E9E5D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Second level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8" name="Google Shape;1458;p119"/>
          <p:cNvSpPr/>
          <p:nvPr/>
        </p:nvSpPr>
        <p:spPr>
          <a:xfrm>
            <a:off x="5429160" y="6143760"/>
            <a:ext cx="1284480" cy="341640"/>
          </a:xfrm>
          <a:prstGeom prst="rect">
            <a:avLst/>
          </a:prstGeom>
          <a:solidFill>
            <a:srgbClr val="E9E5D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Third level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p119"/>
          <p:cNvSpPr/>
          <p:nvPr/>
        </p:nvSpPr>
        <p:spPr>
          <a:xfrm>
            <a:off x="785880" y="3809880"/>
            <a:ext cx="1998720" cy="689040"/>
          </a:xfrm>
          <a:prstGeom prst="rect">
            <a:avLst/>
          </a:prstGeom>
          <a:solidFill>
            <a:srgbClr val="E9E5D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Most important part of the image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0" name="Google Shape;1460;p119"/>
          <p:cNvCxnSpPr/>
          <p:nvPr/>
        </p:nvCxnSpPr>
        <p:spPr>
          <a:xfrm flipH="1">
            <a:off x="2476440" y="3352680"/>
            <a:ext cx="1066680" cy="53352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61" name="Google Shape;1461;p119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19"/>
          <p:cNvSpPr/>
          <p:nvPr/>
        </p:nvSpPr>
        <p:spPr>
          <a:xfrm>
            <a:off x="914400" y="6172200"/>
            <a:ext cx="396108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964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EE lab.530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2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Mathematical Background: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696464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Sine and Cosine Functions (cont’d)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2"/>
          <p:cNvSpPr/>
          <p:nvPr/>
        </p:nvSpPr>
        <p:spPr>
          <a:xfrm>
            <a:off x="914400" y="1447920"/>
            <a:ext cx="7770960" cy="457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Changing the </a:t>
            </a:r>
            <a:r>
              <a:rPr lang="en-US" sz="2600">
                <a:solidFill>
                  <a:srgbClr val="855D5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period</a:t>
            </a: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T=2π/|α|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consider A=1, b=0: y=cos(αt)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680" y="3200400"/>
            <a:ext cx="3503880" cy="269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4080" y="3352680"/>
            <a:ext cx="1293840" cy="3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12"/>
          <p:cNvSpPr/>
          <p:nvPr/>
        </p:nvSpPr>
        <p:spPr>
          <a:xfrm>
            <a:off x="5772240" y="3276720"/>
            <a:ext cx="172224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period 2π/4=π/2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2"/>
          <p:cNvSpPr/>
          <p:nvPr/>
        </p:nvSpPr>
        <p:spPr>
          <a:xfrm>
            <a:off x="5830920" y="3886200"/>
            <a:ext cx="1952280" cy="912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shorter period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higher frequency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(i.e., oscillates faster)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2"/>
          <p:cNvSpPr/>
          <p:nvPr/>
        </p:nvSpPr>
        <p:spPr>
          <a:xfrm>
            <a:off x="6381000" y="2895480"/>
            <a:ext cx="62964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α =4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2"/>
          <p:cNvSpPr/>
          <p:nvPr/>
        </p:nvSpPr>
        <p:spPr>
          <a:xfrm>
            <a:off x="5426640" y="5257800"/>
            <a:ext cx="291708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Frequency</a:t>
            </a: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is defined as  f=1/T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2"/>
          <p:cNvSpPr/>
          <p:nvPr/>
        </p:nvSpPr>
        <p:spPr>
          <a:xfrm>
            <a:off x="2588040" y="6035760"/>
            <a:ext cx="4590360" cy="637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Alternative notation</a:t>
            </a: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 cos(αt)=cos(2πt/T)=cos(2πft)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2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20"/>
          <p:cNvSpPr/>
          <p:nvPr/>
        </p:nvSpPr>
        <p:spPr>
          <a:xfrm>
            <a:off x="714240" y="357120"/>
            <a:ext cx="7770960" cy="9129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696464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Example: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68" name="Google Shape;1468;p120"/>
          <p:cNvGraphicFramePr/>
          <p:nvPr/>
        </p:nvGraphicFramePr>
        <p:xfrm>
          <a:off x="895320" y="39625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{B2E3B4CF-D79F-4B1F-89E2-5FBAB7ECBDE6}</a:tableStyleId>
              </a:tblPr>
              <a:tblGrid>
                <a:gridCol w="685800"/>
                <a:gridCol w="685800"/>
                <a:gridCol w="685800"/>
                <a:gridCol w="685800"/>
                <a:gridCol w="2361950"/>
                <a:gridCol w="685800"/>
                <a:gridCol w="685800"/>
                <a:gridCol w="685800"/>
                <a:gridCol w="684725"/>
              </a:tblGrid>
              <a:tr h="434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68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6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19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326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-38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6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19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34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76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79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-4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-7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16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-32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-7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34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-3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-3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34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-10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-2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-9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-10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-2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-9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469" name="Google Shape;1469;p120"/>
          <p:cNvGraphicFramePr/>
          <p:nvPr/>
        </p:nvGraphicFramePr>
        <p:xfrm>
          <a:off x="89532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{B2E3B4CF-D79F-4B1F-89E2-5FBAB7ECBDE6}</a:tableStyleId>
              </a:tblPr>
              <a:tblGrid>
                <a:gridCol w="685800"/>
                <a:gridCol w="685800"/>
                <a:gridCol w="685800"/>
                <a:gridCol w="685800"/>
                <a:gridCol w="2361950"/>
                <a:gridCol w="685800"/>
                <a:gridCol w="685800"/>
                <a:gridCol w="685800"/>
                <a:gridCol w="684725"/>
              </a:tblGrid>
              <a:tr h="434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20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15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30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20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35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50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34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17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16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9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34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15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18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17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25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-3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-8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34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19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18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37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-1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470" name="Google Shape;1470;p120"/>
          <p:cNvSpPr/>
          <p:nvPr/>
        </p:nvSpPr>
        <p:spPr>
          <a:xfrm>
            <a:off x="4420080" y="1436040"/>
            <a:ext cx="974880" cy="484200"/>
          </a:xfrm>
          <a:prstGeom prst="rightArrow">
            <a:avLst>
              <a:gd fmla="val 50000" name="adj1"/>
              <a:gd fmla="val 50245" name="adj2"/>
            </a:avLst>
          </a:prstGeom>
          <a:noFill/>
          <a:ln cap="flat" cmpd="sng" w="3815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120"/>
          <p:cNvSpPr/>
          <p:nvPr/>
        </p:nvSpPr>
        <p:spPr>
          <a:xfrm>
            <a:off x="4206240" y="3996360"/>
            <a:ext cx="974880" cy="484200"/>
          </a:xfrm>
          <a:prstGeom prst="rightArrow">
            <a:avLst>
              <a:gd fmla="val 50000" name="adj1"/>
              <a:gd fmla="val 50245" name="adj2"/>
            </a:avLst>
          </a:prstGeom>
          <a:noFill/>
          <a:ln cap="flat" cmpd="sng" w="3815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120"/>
          <p:cNvSpPr/>
          <p:nvPr/>
        </p:nvSpPr>
        <p:spPr>
          <a:xfrm>
            <a:off x="1285920" y="2971800"/>
            <a:ext cx="2070360" cy="341640"/>
          </a:xfrm>
          <a:prstGeom prst="rect">
            <a:avLst/>
          </a:prstGeom>
          <a:solidFill>
            <a:srgbClr val="E9E5D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Original image 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120"/>
          <p:cNvSpPr/>
          <p:nvPr/>
        </p:nvSpPr>
        <p:spPr>
          <a:xfrm>
            <a:off x="5929200" y="2928960"/>
            <a:ext cx="2927520" cy="341640"/>
          </a:xfrm>
          <a:prstGeom prst="rect">
            <a:avLst/>
          </a:prstGeom>
          <a:solidFill>
            <a:srgbClr val="E9E5D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1st horizontal separation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120"/>
          <p:cNvSpPr/>
          <p:nvPr/>
        </p:nvSpPr>
        <p:spPr>
          <a:xfrm>
            <a:off x="957240" y="5572080"/>
            <a:ext cx="2613240" cy="341640"/>
          </a:xfrm>
          <a:prstGeom prst="rect">
            <a:avLst/>
          </a:prstGeom>
          <a:solidFill>
            <a:srgbClr val="E9E5D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1st vertical separation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120"/>
          <p:cNvSpPr/>
          <p:nvPr/>
        </p:nvSpPr>
        <p:spPr>
          <a:xfrm>
            <a:off x="6005520" y="5524560"/>
            <a:ext cx="2779920" cy="341640"/>
          </a:xfrm>
          <a:prstGeom prst="rect">
            <a:avLst/>
          </a:prstGeom>
          <a:solidFill>
            <a:srgbClr val="E9E5D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2nd level DWT result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120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120"/>
          <p:cNvSpPr/>
          <p:nvPr/>
        </p:nvSpPr>
        <p:spPr>
          <a:xfrm>
            <a:off x="914400" y="6172200"/>
            <a:ext cx="396108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964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EE lab.530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21"/>
          <p:cNvSpPr/>
          <p:nvPr/>
        </p:nvSpPr>
        <p:spPr>
          <a:xfrm>
            <a:off x="914400" y="6172200"/>
            <a:ext cx="396108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964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EE lab.530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121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4" name="Google Shape;1484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4280" y="647640"/>
            <a:ext cx="2637000" cy="26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p121"/>
          <p:cNvSpPr/>
          <p:nvPr/>
        </p:nvSpPr>
        <p:spPr>
          <a:xfrm>
            <a:off x="5072040" y="642960"/>
            <a:ext cx="2641680" cy="2641680"/>
          </a:xfrm>
          <a:prstGeom prst="rect">
            <a:avLst/>
          </a:prstGeom>
          <a:solidFill>
            <a:srgbClr val="000000"/>
          </a:solidFill>
          <a:ln cap="flat" cmpd="sng" w="12600">
            <a:solidFill>
              <a:srgbClr val="9C35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Original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Image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6" name="Google Shape;1486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320" y="3714840"/>
            <a:ext cx="2637000" cy="26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p121"/>
          <p:cNvSpPr/>
          <p:nvPr/>
        </p:nvSpPr>
        <p:spPr>
          <a:xfrm>
            <a:off x="5072040" y="5000760"/>
            <a:ext cx="1284480" cy="1284480"/>
          </a:xfrm>
          <a:prstGeom prst="rect">
            <a:avLst/>
          </a:prstGeom>
          <a:solidFill>
            <a:srgbClr val="000000"/>
          </a:solidFill>
          <a:ln cap="flat" cmpd="sng" w="12600">
            <a:solidFill>
              <a:srgbClr val="9C35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LH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121"/>
          <p:cNvSpPr/>
          <p:nvPr/>
        </p:nvSpPr>
        <p:spPr>
          <a:xfrm>
            <a:off x="6357960" y="3714840"/>
            <a:ext cx="1284480" cy="1284480"/>
          </a:xfrm>
          <a:prstGeom prst="rect">
            <a:avLst/>
          </a:prstGeom>
          <a:solidFill>
            <a:srgbClr val="000000"/>
          </a:solidFill>
          <a:ln cap="flat" cmpd="sng" w="12600">
            <a:solidFill>
              <a:srgbClr val="9C35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p121"/>
          <p:cNvSpPr/>
          <p:nvPr/>
        </p:nvSpPr>
        <p:spPr>
          <a:xfrm>
            <a:off x="6357960" y="5000760"/>
            <a:ext cx="1284480" cy="1284480"/>
          </a:xfrm>
          <a:prstGeom prst="rect">
            <a:avLst/>
          </a:prstGeom>
          <a:solidFill>
            <a:srgbClr val="000000"/>
          </a:solidFill>
          <a:ln cap="flat" cmpd="sng" w="12600">
            <a:solidFill>
              <a:srgbClr val="9C35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HH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121"/>
          <p:cNvSpPr/>
          <p:nvPr/>
        </p:nvSpPr>
        <p:spPr>
          <a:xfrm>
            <a:off x="5072040" y="3714840"/>
            <a:ext cx="1284480" cy="1284480"/>
          </a:xfrm>
          <a:prstGeom prst="rect">
            <a:avLst/>
          </a:prstGeom>
          <a:solidFill>
            <a:srgbClr val="000000"/>
          </a:solidFill>
          <a:ln cap="flat" cmpd="sng" w="12600">
            <a:solidFill>
              <a:srgbClr val="9C35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122"/>
          <p:cNvSpPr/>
          <p:nvPr/>
        </p:nvSpPr>
        <p:spPr>
          <a:xfrm>
            <a:off x="914400" y="6172200"/>
            <a:ext cx="396108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964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EE lab.530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6" name="Google Shape;1496;p122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7" name="Google Shape;1497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4280" y="576360"/>
            <a:ext cx="2637000" cy="26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4280" y="3714840"/>
            <a:ext cx="2637000" cy="26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Google Shape;1499;p122"/>
          <p:cNvSpPr/>
          <p:nvPr/>
        </p:nvSpPr>
        <p:spPr>
          <a:xfrm>
            <a:off x="5072040" y="571680"/>
            <a:ext cx="641520" cy="641520"/>
          </a:xfrm>
          <a:prstGeom prst="rect">
            <a:avLst/>
          </a:prstGeom>
          <a:solidFill>
            <a:srgbClr val="000000"/>
          </a:solidFill>
          <a:ln cap="flat" cmpd="sng" w="12600">
            <a:solidFill>
              <a:srgbClr val="9C35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LL2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Google Shape;1500;p122"/>
          <p:cNvSpPr/>
          <p:nvPr/>
        </p:nvSpPr>
        <p:spPr>
          <a:xfrm>
            <a:off x="5715000" y="571680"/>
            <a:ext cx="641520" cy="641520"/>
          </a:xfrm>
          <a:prstGeom prst="rect">
            <a:avLst/>
          </a:prstGeom>
          <a:solidFill>
            <a:srgbClr val="000000"/>
          </a:solidFill>
          <a:ln cap="flat" cmpd="sng" w="12600">
            <a:solidFill>
              <a:srgbClr val="9C35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HL2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Google Shape;1501;p122"/>
          <p:cNvSpPr/>
          <p:nvPr/>
        </p:nvSpPr>
        <p:spPr>
          <a:xfrm>
            <a:off x="5072040" y="1214280"/>
            <a:ext cx="641520" cy="641520"/>
          </a:xfrm>
          <a:prstGeom prst="rect">
            <a:avLst/>
          </a:prstGeom>
          <a:solidFill>
            <a:srgbClr val="000000"/>
          </a:solidFill>
          <a:ln cap="flat" cmpd="sng" w="12600">
            <a:solidFill>
              <a:srgbClr val="9C35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LH2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122"/>
          <p:cNvSpPr/>
          <p:nvPr/>
        </p:nvSpPr>
        <p:spPr>
          <a:xfrm>
            <a:off x="5715000" y="1214280"/>
            <a:ext cx="641520" cy="641520"/>
          </a:xfrm>
          <a:prstGeom prst="rect">
            <a:avLst/>
          </a:prstGeom>
          <a:solidFill>
            <a:srgbClr val="000000"/>
          </a:solidFill>
          <a:ln cap="flat" cmpd="sng" w="12600">
            <a:solidFill>
              <a:srgbClr val="9C35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HH2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122"/>
          <p:cNvSpPr/>
          <p:nvPr/>
        </p:nvSpPr>
        <p:spPr>
          <a:xfrm>
            <a:off x="5072040" y="1857240"/>
            <a:ext cx="1284480" cy="1284480"/>
          </a:xfrm>
          <a:prstGeom prst="rect">
            <a:avLst/>
          </a:prstGeom>
          <a:solidFill>
            <a:srgbClr val="000000"/>
          </a:solidFill>
          <a:ln cap="flat" cmpd="sng" w="12600">
            <a:solidFill>
              <a:srgbClr val="9C35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LH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Google Shape;1504;p122"/>
          <p:cNvSpPr/>
          <p:nvPr/>
        </p:nvSpPr>
        <p:spPr>
          <a:xfrm>
            <a:off x="6357960" y="571680"/>
            <a:ext cx="1284480" cy="1284480"/>
          </a:xfrm>
          <a:prstGeom prst="rect">
            <a:avLst/>
          </a:prstGeom>
          <a:solidFill>
            <a:srgbClr val="000000"/>
          </a:solidFill>
          <a:ln cap="flat" cmpd="sng" w="12600">
            <a:solidFill>
              <a:srgbClr val="9C35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122"/>
          <p:cNvSpPr/>
          <p:nvPr/>
        </p:nvSpPr>
        <p:spPr>
          <a:xfrm>
            <a:off x="6357960" y="1857240"/>
            <a:ext cx="1284480" cy="1284480"/>
          </a:xfrm>
          <a:prstGeom prst="rect">
            <a:avLst/>
          </a:prstGeom>
          <a:solidFill>
            <a:srgbClr val="000000"/>
          </a:solidFill>
          <a:ln cap="flat" cmpd="sng" w="12600">
            <a:solidFill>
              <a:srgbClr val="9C35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HH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122"/>
          <p:cNvSpPr/>
          <p:nvPr/>
        </p:nvSpPr>
        <p:spPr>
          <a:xfrm>
            <a:off x="5072040" y="5000760"/>
            <a:ext cx="1284480" cy="1284480"/>
          </a:xfrm>
          <a:prstGeom prst="rect">
            <a:avLst/>
          </a:prstGeom>
          <a:solidFill>
            <a:srgbClr val="000000"/>
          </a:solidFill>
          <a:ln cap="flat" cmpd="sng" w="12600">
            <a:solidFill>
              <a:srgbClr val="9C35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LH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122"/>
          <p:cNvSpPr/>
          <p:nvPr/>
        </p:nvSpPr>
        <p:spPr>
          <a:xfrm>
            <a:off x="6357960" y="3714840"/>
            <a:ext cx="1284480" cy="1284480"/>
          </a:xfrm>
          <a:prstGeom prst="rect">
            <a:avLst/>
          </a:prstGeom>
          <a:solidFill>
            <a:srgbClr val="000000"/>
          </a:solidFill>
          <a:ln cap="flat" cmpd="sng" w="12600">
            <a:solidFill>
              <a:srgbClr val="9C35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Google Shape;1508;p122"/>
          <p:cNvSpPr/>
          <p:nvPr/>
        </p:nvSpPr>
        <p:spPr>
          <a:xfrm>
            <a:off x="6357960" y="5000760"/>
            <a:ext cx="1284480" cy="1284480"/>
          </a:xfrm>
          <a:prstGeom prst="rect">
            <a:avLst/>
          </a:prstGeom>
          <a:solidFill>
            <a:srgbClr val="000000"/>
          </a:solidFill>
          <a:ln cap="flat" cmpd="sng" w="12600">
            <a:solidFill>
              <a:srgbClr val="9C35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HH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122"/>
          <p:cNvSpPr/>
          <p:nvPr/>
        </p:nvSpPr>
        <p:spPr>
          <a:xfrm>
            <a:off x="5072040" y="3714840"/>
            <a:ext cx="641520" cy="641520"/>
          </a:xfrm>
          <a:prstGeom prst="rect">
            <a:avLst/>
          </a:prstGeom>
          <a:solidFill>
            <a:srgbClr val="000000"/>
          </a:solidFill>
          <a:ln cap="flat" cmpd="sng" w="12600">
            <a:solidFill>
              <a:srgbClr val="9C35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22"/>
          <p:cNvSpPr/>
          <p:nvPr/>
        </p:nvSpPr>
        <p:spPr>
          <a:xfrm>
            <a:off x="5715000" y="3714840"/>
            <a:ext cx="641520" cy="641520"/>
          </a:xfrm>
          <a:prstGeom prst="rect">
            <a:avLst/>
          </a:prstGeom>
          <a:solidFill>
            <a:srgbClr val="000000"/>
          </a:solidFill>
          <a:ln cap="flat" cmpd="sng" w="12600">
            <a:solidFill>
              <a:srgbClr val="9C35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HL2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122"/>
          <p:cNvSpPr/>
          <p:nvPr/>
        </p:nvSpPr>
        <p:spPr>
          <a:xfrm>
            <a:off x="5072040" y="4357800"/>
            <a:ext cx="641520" cy="641520"/>
          </a:xfrm>
          <a:prstGeom prst="rect">
            <a:avLst/>
          </a:prstGeom>
          <a:solidFill>
            <a:srgbClr val="000000"/>
          </a:solidFill>
          <a:ln cap="flat" cmpd="sng" w="12600">
            <a:solidFill>
              <a:srgbClr val="9C35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LH2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122"/>
          <p:cNvSpPr/>
          <p:nvPr/>
        </p:nvSpPr>
        <p:spPr>
          <a:xfrm>
            <a:off x="5715000" y="4357800"/>
            <a:ext cx="641520" cy="641520"/>
          </a:xfrm>
          <a:prstGeom prst="rect">
            <a:avLst/>
          </a:prstGeom>
          <a:solidFill>
            <a:srgbClr val="000000"/>
          </a:solidFill>
          <a:ln cap="flat" cmpd="sng" w="12600">
            <a:solidFill>
              <a:srgbClr val="9C35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HH2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3" name="Google Shape;1513;p122"/>
          <p:cNvCxnSpPr/>
          <p:nvPr/>
        </p:nvCxnSpPr>
        <p:spPr>
          <a:xfrm>
            <a:off x="5392440" y="3716280"/>
            <a:ext cx="1800" cy="642960"/>
          </a:xfrm>
          <a:prstGeom prst="straightConnector1">
            <a:avLst/>
          </a:prstGeom>
          <a:noFill/>
          <a:ln cap="flat" cmpd="sng" w="9525">
            <a:solidFill>
              <a:srgbClr val="E9E5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4" name="Google Shape;1514;p122"/>
          <p:cNvCxnSpPr/>
          <p:nvPr/>
        </p:nvCxnSpPr>
        <p:spPr>
          <a:xfrm flipH="1" rot="10800000">
            <a:off x="5072040" y="4036680"/>
            <a:ext cx="642600" cy="1800"/>
          </a:xfrm>
          <a:prstGeom prst="straightConnector1">
            <a:avLst/>
          </a:prstGeom>
          <a:noFill/>
          <a:ln cap="flat" cmpd="sng" w="9525">
            <a:solidFill>
              <a:srgbClr val="E9E5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5" name="Google Shape;1515;p122"/>
          <p:cNvSpPr/>
          <p:nvPr/>
        </p:nvSpPr>
        <p:spPr>
          <a:xfrm>
            <a:off x="5000760" y="3786120"/>
            <a:ext cx="427320" cy="24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LL3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122"/>
          <p:cNvSpPr/>
          <p:nvPr/>
        </p:nvSpPr>
        <p:spPr>
          <a:xfrm>
            <a:off x="5357880" y="3786120"/>
            <a:ext cx="427320" cy="24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HL3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122"/>
          <p:cNvSpPr/>
          <p:nvPr/>
        </p:nvSpPr>
        <p:spPr>
          <a:xfrm>
            <a:off x="5357880" y="4111560"/>
            <a:ext cx="570240" cy="24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HH3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122"/>
          <p:cNvSpPr/>
          <p:nvPr/>
        </p:nvSpPr>
        <p:spPr>
          <a:xfrm>
            <a:off x="5000760" y="4111560"/>
            <a:ext cx="570240" cy="24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LH3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123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123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Comparison Of Various Transforms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5" name="Google Shape;1525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280" y="1676520"/>
            <a:ext cx="8525880" cy="45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24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124"/>
          <p:cNvSpPr/>
          <p:nvPr/>
        </p:nvSpPr>
        <p:spPr>
          <a:xfrm>
            <a:off x="762120" y="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Comparison Of Various Transforms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2" name="Google Shape;1532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480" y="1447920"/>
            <a:ext cx="8762760" cy="5027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3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Basis Functions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3"/>
          <p:cNvSpPr/>
          <p:nvPr/>
        </p:nvSpPr>
        <p:spPr>
          <a:xfrm>
            <a:off x="380880" y="1981080"/>
            <a:ext cx="84567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Given a vector space of functions, S, then if any f(t) ϵ S can be expressed as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the set of functions </a:t>
            </a:r>
            <a:r>
              <a:rPr lang="en-US" sz="2600">
                <a:solidFill>
                  <a:srgbClr val="9B2D1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φk(t)</a:t>
            </a: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are called the </a:t>
            </a:r>
            <a:r>
              <a:rPr lang="en-US" sz="2600">
                <a:solidFill>
                  <a:srgbClr val="FFC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expansion</a:t>
            </a: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set of 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If the expansion is </a:t>
            </a:r>
            <a:r>
              <a:rPr lang="en-US" sz="2600">
                <a:solidFill>
                  <a:srgbClr val="9B2D1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unique</a:t>
            </a: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, the set </a:t>
            </a:r>
            <a:r>
              <a:rPr lang="en-US" sz="2600">
                <a:solidFill>
                  <a:srgbClr val="9B2D1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φk(t)</a:t>
            </a: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is a </a:t>
            </a:r>
            <a:r>
              <a:rPr lang="en-US" sz="2600">
                <a:solidFill>
                  <a:srgbClr val="FFC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basis</a:t>
            </a: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3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8746" y="2634169"/>
            <a:ext cx="2284920" cy="722880"/>
          </a:xfrm>
          <a:prstGeom prst="rect">
            <a:avLst/>
          </a:prstGeom>
          <a:noFill/>
          <a:ln cap="flat" cmpd="sng" w="9525">
            <a:solidFill>
              <a:srgbClr val="3465A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4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Image Transforms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4"/>
          <p:cNvSpPr/>
          <p:nvPr/>
        </p:nvSpPr>
        <p:spPr>
          <a:xfrm>
            <a:off x="762120" y="1676520"/>
            <a:ext cx="7770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Many times, image processing tasks are best performed in a domain other than the </a:t>
            </a:r>
            <a:r>
              <a:rPr i="1"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spatial domain.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steps: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(1) Transform the image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(2) Carry the task(s) in the </a:t>
            </a:r>
            <a:r>
              <a:rPr i="1"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transformed domain</a:t>
            </a:r>
            <a:r>
              <a:rPr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(3) Apply </a:t>
            </a:r>
            <a:r>
              <a:rPr i="1"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inverse transform</a:t>
            </a:r>
            <a:r>
              <a:rPr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to return to the spatial domain.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080" y="4724280"/>
            <a:ext cx="7770960" cy="154008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4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5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Transformation Kernels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5"/>
          <p:cNvSpPr/>
          <p:nvPr/>
        </p:nvSpPr>
        <p:spPr>
          <a:xfrm>
            <a:off x="914400" y="1447920"/>
            <a:ext cx="7770960" cy="457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Forward Transformation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Inverse Transformation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5"/>
          <p:cNvSpPr/>
          <p:nvPr/>
        </p:nvSpPr>
        <p:spPr>
          <a:xfrm>
            <a:off x="0" y="0"/>
            <a:ext cx="9142560" cy="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5"/>
          <p:cNvSpPr/>
          <p:nvPr/>
        </p:nvSpPr>
        <p:spPr>
          <a:xfrm>
            <a:off x="0" y="3214800"/>
            <a:ext cx="9142560" cy="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5"/>
          <p:cNvSpPr/>
          <p:nvPr/>
        </p:nvSpPr>
        <p:spPr>
          <a:xfrm>
            <a:off x="5241240" y="4049640"/>
            <a:ext cx="263052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inverse transformation kernel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5"/>
          <p:cNvSpPr/>
          <p:nvPr/>
        </p:nvSpPr>
        <p:spPr>
          <a:xfrm>
            <a:off x="0" y="0"/>
            <a:ext cx="9142560" cy="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5"/>
          <p:cNvSpPr/>
          <p:nvPr/>
        </p:nvSpPr>
        <p:spPr>
          <a:xfrm>
            <a:off x="5431748" y="1406685"/>
            <a:ext cx="270828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forward transformation kernel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1" name="Google Shape;441;p15"/>
          <p:cNvCxnSpPr/>
          <p:nvPr/>
        </p:nvCxnSpPr>
        <p:spPr>
          <a:xfrm flipH="1">
            <a:off x="4716180" y="1586685"/>
            <a:ext cx="1598760" cy="53208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42" name="Google Shape;442;p15"/>
          <p:cNvCxnSpPr/>
          <p:nvPr/>
        </p:nvCxnSpPr>
        <p:spPr>
          <a:xfrm flipH="1">
            <a:off x="4073760" y="4495680"/>
            <a:ext cx="1486080" cy="684360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43" name="Google Shape;443;p15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920" y="2226405"/>
            <a:ext cx="8228520" cy="824400"/>
          </a:xfrm>
          <a:prstGeom prst="rect">
            <a:avLst/>
          </a:prstGeom>
          <a:noFill/>
          <a:ln cap="flat" cmpd="sng" w="9525">
            <a:solidFill>
              <a:srgbClr val="3465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5" name="Google Shape;44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80" y="5181480"/>
            <a:ext cx="8774640" cy="684720"/>
          </a:xfrm>
          <a:prstGeom prst="rect">
            <a:avLst/>
          </a:prstGeom>
          <a:noFill/>
          <a:ln cap="flat" cmpd="sng" w="9525">
            <a:solidFill>
              <a:srgbClr val="3465A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6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Kernel Properties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6"/>
          <p:cNvSpPr/>
          <p:nvPr/>
        </p:nvSpPr>
        <p:spPr>
          <a:xfrm>
            <a:off x="914400" y="1447920"/>
            <a:ext cx="7770960" cy="457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kernel is said to be </a:t>
            </a:r>
            <a:r>
              <a:rPr i="1"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separable</a:t>
            </a: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if: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kernel is said to be </a:t>
            </a:r>
            <a:r>
              <a:rPr i="1"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symmetric</a:t>
            </a: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if: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6"/>
          <p:cNvSpPr/>
          <p:nvPr/>
        </p:nvSpPr>
        <p:spPr>
          <a:xfrm>
            <a:off x="0" y="3319560"/>
            <a:ext cx="9142560" cy="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6"/>
          <p:cNvSpPr/>
          <p:nvPr/>
        </p:nvSpPr>
        <p:spPr>
          <a:xfrm>
            <a:off x="0" y="0"/>
            <a:ext cx="9142560" cy="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6"/>
          <p:cNvSpPr/>
          <p:nvPr/>
        </p:nvSpPr>
        <p:spPr>
          <a:xfrm>
            <a:off x="0" y="0"/>
            <a:ext cx="9142560" cy="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6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777" y="1946311"/>
            <a:ext cx="5993280" cy="761040"/>
          </a:xfrm>
          <a:prstGeom prst="rect">
            <a:avLst/>
          </a:prstGeom>
          <a:noFill/>
          <a:ln cap="flat" cmpd="sng" w="9525">
            <a:solidFill>
              <a:srgbClr val="3465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8" name="Google Shape;45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8840" y="4419720"/>
            <a:ext cx="5904360" cy="761040"/>
          </a:xfrm>
          <a:prstGeom prst="rect">
            <a:avLst/>
          </a:prstGeom>
          <a:noFill/>
          <a:ln cap="flat" cmpd="sng" w="9525">
            <a:solidFill>
              <a:srgbClr val="3465A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7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Notation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7"/>
          <p:cNvSpPr/>
          <p:nvPr/>
        </p:nvSpPr>
        <p:spPr>
          <a:xfrm>
            <a:off x="914400" y="1447920"/>
            <a:ext cx="7770960" cy="457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Continuous Fourier Transform (FT)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Discrete Fourier Transform (DFT)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Fast Fourier Transform (FFT)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7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8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Fourier Series Theorem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18"/>
          <p:cNvSpPr/>
          <p:nvPr/>
        </p:nvSpPr>
        <p:spPr>
          <a:xfrm>
            <a:off x="755640" y="1811160"/>
            <a:ext cx="7770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Any </a:t>
            </a:r>
            <a:r>
              <a:rPr lang="en-US" sz="2600">
                <a:solidFill>
                  <a:srgbClr val="9B2D1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periodic</a:t>
            </a: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function f(t) can be expressed as a weighted sum (infinite) of sine and cosine functions of varying frequency: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Google Shape;47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320" y="3200400"/>
            <a:ext cx="5789880" cy="885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8320" y="4595760"/>
            <a:ext cx="316080" cy="45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18"/>
          <p:cNvSpPr/>
          <p:nvPr/>
        </p:nvSpPr>
        <p:spPr>
          <a:xfrm>
            <a:off x="3371040" y="4595760"/>
            <a:ext cx="323568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is called the “fundamental frequency”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8"/>
          <p:cNvSpPr/>
          <p:nvPr/>
        </p:nvSpPr>
        <p:spPr>
          <a:xfrm>
            <a:off x="158760" y="5299200"/>
            <a:ext cx="4297320" cy="88848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8"/>
          <p:cNvSpPr/>
          <p:nvPr/>
        </p:nvSpPr>
        <p:spPr>
          <a:xfrm>
            <a:off x="4902840" y="5320800"/>
            <a:ext cx="4239720" cy="88848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8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9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Fourier Series (cont’d)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720" y="1981080"/>
            <a:ext cx="7390080" cy="378648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19"/>
          <p:cNvSpPr/>
          <p:nvPr/>
        </p:nvSpPr>
        <p:spPr>
          <a:xfrm>
            <a:off x="5311080" y="3429000"/>
            <a:ext cx="42408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9E5D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α1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19"/>
          <p:cNvSpPr/>
          <p:nvPr/>
        </p:nvSpPr>
        <p:spPr>
          <a:xfrm>
            <a:off x="5006160" y="4038480"/>
            <a:ext cx="42408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9E5D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α2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19"/>
          <p:cNvSpPr/>
          <p:nvPr/>
        </p:nvSpPr>
        <p:spPr>
          <a:xfrm>
            <a:off x="5006160" y="4724280"/>
            <a:ext cx="42408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9E5D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α3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0" name="Google Shape;490;p19"/>
          <p:cNvCxnSpPr/>
          <p:nvPr/>
        </p:nvCxnSpPr>
        <p:spPr>
          <a:xfrm>
            <a:off x="6095880" y="4343400"/>
            <a:ext cx="457200" cy="0"/>
          </a:xfrm>
          <a:prstGeom prst="straightConnector1">
            <a:avLst/>
          </a:prstGeom>
          <a:noFill/>
          <a:ln cap="flat" cmpd="sng" w="57225">
            <a:solidFill>
              <a:srgbClr val="E9E5DC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491" name="Google Shape;491;p19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"/>
          <p:cNvSpPr/>
          <p:nvPr/>
        </p:nvSpPr>
        <p:spPr>
          <a:xfrm>
            <a:off x="838080" y="-1522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Why transform?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"/>
          <p:cNvSpPr/>
          <p:nvPr/>
        </p:nvSpPr>
        <p:spPr>
          <a:xfrm>
            <a:off x="228600" y="990720"/>
            <a:ext cx="8533080" cy="5637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44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700"/>
              <a:buFont typeface="Noto Sans Symbols"/>
              <a:buChar char="⚫"/>
            </a:pPr>
            <a:r>
              <a:rPr b="0" i="0" lang="en-US" sz="2800" u="none" cap="none" strike="noStrike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Better image processing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1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to Sans Symbols"/>
              <a:buChar char="⚫"/>
            </a:pP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Take into account long-range correlations in space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1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to Sans Symbols"/>
              <a:buChar char="⚫"/>
            </a:pP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Conceptual insights in spatial-frequency information.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1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to Sans Symbols"/>
              <a:buChar char="⚫"/>
            </a:pP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what it means to be “smooth, moderate change, fast change, …”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700"/>
              <a:buFont typeface="Noto Sans Symbols"/>
              <a:buChar char="⚫"/>
            </a:pPr>
            <a:r>
              <a:rPr b="0" i="0" lang="en-US" sz="2800" u="none" cap="none" strike="noStrike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Fast computation: convolution vs. multiplication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700"/>
              <a:buFont typeface="Noto Sans Symbols"/>
              <a:buChar char="⚫"/>
            </a:pPr>
            <a:r>
              <a:rPr b="0" i="0" lang="en-US" sz="2800" u="none" cap="none" strike="noStrike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Alternative representation and sensing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1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to Sans Symbols"/>
              <a:buChar char="⚫"/>
            </a:pP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Obtain transformed data as measurement in radiology images (medical and astrophysics), inverse transform to recover image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700"/>
              <a:buFont typeface="Noto Sans Symbols"/>
              <a:buChar char="⚫"/>
            </a:pPr>
            <a:r>
              <a:rPr b="0" i="0" lang="en-US" sz="2800" u="none" cap="none" strike="noStrike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Efficient storage and transmission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1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to Sans Symbols"/>
              <a:buChar char="⚫"/>
            </a:pP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Energy compaction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1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to Sans Symbols"/>
              <a:buChar char="⚫"/>
            </a:pP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Pick a few “representatives” (basis)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1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to Sans Symbols"/>
              <a:buChar char="⚫"/>
            </a:pP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Just store/send the “contribution” from each basis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"/>
          <p:cNvSpPr/>
          <p:nvPr/>
        </p:nvSpPr>
        <p:spPr>
          <a:xfrm>
            <a:off x="7315200" y="152280"/>
            <a:ext cx="1598760" cy="19796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"/>
          <p:cNvSpPr/>
          <p:nvPr/>
        </p:nvSpPr>
        <p:spPr>
          <a:xfrm>
            <a:off x="6396120" y="4853880"/>
            <a:ext cx="831240" cy="16981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"/>
          <p:cNvSpPr/>
          <p:nvPr/>
        </p:nvSpPr>
        <p:spPr>
          <a:xfrm>
            <a:off x="8082720" y="4800600"/>
            <a:ext cx="831240" cy="16981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80808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7" name="Google Shape;287;p2"/>
          <p:cNvCxnSpPr/>
          <p:nvPr/>
        </p:nvCxnSpPr>
        <p:spPr>
          <a:xfrm>
            <a:off x="7234200" y="5859360"/>
            <a:ext cx="851400" cy="0"/>
          </a:xfrm>
          <a:prstGeom prst="straightConnector1">
            <a:avLst/>
          </a:prstGeom>
          <a:noFill/>
          <a:ln cap="flat" cmpd="sng" w="25550">
            <a:solidFill>
              <a:srgbClr val="993366"/>
            </a:solidFill>
            <a:prstDash val="solid"/>
            <a:miter lim="8000"/>
            <a:headEnd len="sm" w="sm" type="none"/>
            <a:tailEnd len="med" w="med" type="stealth"/>
          </a:ln>
        </p:spPr>
      </p:cxnSp>
      <p:sp>
        <p:nvSpPr>
          <p:cNvPr id="288" name="Google Shape;288;p2"/>
          <p:cNvSpPr/>
          <p:nvPr/>
        </p:nvSpPr>
        <p:spPr>
          <a:xfrm>
            <a:off x="7583760" y="4960080"/>
            <a:ext cx="404640" cy="455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99336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?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0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Continuous Fourier Transform (FT)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0"/>
          <p:cNvSpPr/>
          <p:nvPr/>
        </p:nvSpPr>
        <p:spPr>
          <a:xfrm>
            <a:off x="685800" y="1981080"/>
            <a:ext cx="79995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Transforms a signal (i.e., function) from the </a:t>
            </a:r>
            <a:r>
              <a:rPr b="1"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spatial </a:t>
            </a: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(x) domain to the </a:t>
            </a:r>
            <a:r>
              <a:rPr b="1"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frequency</a:t>
            </a: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(u) domain.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280" y="3151080"/>
            <a:ext cx="6856560" cy="238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4280" y="5867280"/>
            <a:ext cx="3198960" cy="80352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20"/>
          <p:cNvSpPr/>
          <p:nvPr/>
        </p:nvSpPr>
        <p:spPr>
          <a:xfrm>
            <a:off x="3772800" y="6019920"/>
            <a:ext cx="6966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where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0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1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Why is FT Useful?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1"/>
          <p:cNvSpPr/>
          <p:nvPr/>
        </p:nvSpPr>
        <p:spPr>
          <a:xfrm>
            <a:off x="914400" y="1447920"/>
            <a:ext cx="7770960" cy="457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5D5D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855D5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Easier</a:t>
            </a: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to remove undesirable frequencies.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5D5D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855D5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Faster</a:t>
            </a: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perform certain operations in the </a:t>
            </a:r>
            <a:r>
              <a:rPr b="1"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frequency </a:t>
            </a: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domain than in the </a:t>
            </a:r>
            <a:r>
              <a:rPr b="1"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spatial </a:t>
            </a: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domain.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21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2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Example: Removing undesirable frequencies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1981080"/>
            <a:ext cx="5210280" cy="19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0" y="4495680"/>
            <a:ext cx="5104080" cy="194796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22"/>
          <p:cNvSpPr/>
          <p:nvPr/>
        </p:nvSpPr>
        <p:spPr>
          <a:xfrm>
            <a:off x="3629880" y="4557600"/>
            <a:ext cx="107748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9B2D1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remove high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9B2D1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frequencies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2"/>
          <p:cNvSpPr/>
          <p:nvPr/>
        </p:nvSpPr>
        <p:spPr>
          <a:xfrm>
            <a:off x="6137280" y="4572000"/>
            <a:ext cx="119808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9B2D1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reconstructed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9B2D1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signal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22"/>
          <p:cNvSpPr/>
          <p:nvPr/>
        </p:nvSpPr>
        <p:spPr>
          <a:xfrm>
            <a:off x="6150240" y="2057400"/>
            <a:ext cx="1013760" cy="332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9B2D1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frequencies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2"/>
          <p:cNvSpPr/>
          <p:nvPr/>
        </p:nvSpPr>
        <p:spPr>
          <a:xfrm>
            <a:off x="3959640" y="2133720"/>
            <a:ext cx="1015200" cy="332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9B2D1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noisy signal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2"/>
          <p:cNvSpPr/>
          <p:nvPr/>
        </p:nvSpPr>
        <p:spPr>
          <a:xfrm>
            <a:off x="224640" y="4610160"/>
            <a:ext cx="1905120" cy="1186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To remove certain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frequencies, set their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corresponding F(u)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coefficients to zero!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2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3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How do frequencies show up in an image?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3"/>
          <p:cNvSpPr/>
          <p:nvPr/>
        </p:nvSpPr>
        <p:spPr>
          <a:xfrm>
            <a:off x="914400" y="1447920"/>
            <a:ext cx="7770960" cy="457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Low frequencies correspond to slowly varying information (e.g., continuous surface).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High frequencies correspond to quickly varying information (e.g., edges)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2" name="Google Shape;53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2160" y="4076640"/>
            <a:ext cx="1997280" cy="2055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0480" y="4076640"/>
            <a:ext cx="2132280" cy="213228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23"/>
          <p:cNvSpPr/>
          <p:nvPr/>
        </p:nvSpPr>
        <p:spPr>
          <a:xfrm>
            <a:off x="2171880" y="6167520"/>
            <a:ext cx="142668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Original Image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3"/>
          <p:cNvSpPr/>
          <p:nvPr/>
        </p:nvSpPr>
        <p:spPr>
          <a:xfrm>
            <a:off x="4962600" y="6213600"/>
            <a:ext cx="114768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Low-passed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3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4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Example of noise reduction using FT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1905120"/>
            <a:ext cx="6024600" cy="451332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24"/>
          <p:cNvSpPr/>
          <p:nvPr/>
        </p:nvSpPr>
        <p:spPr>
          <a:xfrm>
            <a:off x="1653480" y="1905120"/>
            <a:ext cx="116316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Input image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4"/>
          <p:cNvSpPr/>
          <p:nvPr/>
        </p:nvSpPr>
        <p:spPr>
          <a:xfrm>
            <a:off x="4779000" y="4253040"/>
            <a:ext cx="133668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Output image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24"/>
          <p:cNvSpPr/>
          <p:nvPr/>
        </p:nvSpPr>
        <p:spPr>
          <a:xfrm>
            <a:off x="4680360" y="1905120"/>
            <a:ext cx="9846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Spectrum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4"/>
          <p:cNvSpPr/>
          <p:nvPr/>
        </p:nvSpPr>
        <p:spPr>
          <a:xfrm>
            <a:off x="1755360" y="4243320"/>
            <a:ext cx="1045800" cy="637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9E5D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Band-pass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9E5D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filter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4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5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Frequency Filtering Steps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5"/>
          <p:cNvSpPr/>
          <p:nvPr/>
        </p:nvSpPr>
        <p:spPr>
          <a:xfrm>
            <a:off x="914400" y="1447920"/>
            <a:ext cx="7770960" cy="457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1. Take the FT of f(x):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2. Remove undesired frequencies: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3. Convert back to a signal: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6" name="Google Shape;55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480" y="1981080"/>
            <a:ext cx="1244880" cy="56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0080" y="2879640"/>
            <a:ext cx="1675080" cy="5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6000" y="3827520"/>
            <a:ext cx="3046680" cy="73512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25"/>
          <p:cNvSpPr/>
          <p:nvPr/>
        </p:nvSpPr>
        <p:spPr>
          <a:xfrm>
            <a:off x="2304360" y="5222880"/>
            <a:ext cx="375372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We’ll talk more about these steps later .....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25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6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Definitions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6"/>
          <p:cNvSpPr/>
          <p:nvPr/>
        </p:nvSpPr>
        <p:spPr>
          <a:xfrm>
            <a:off x="914400" y="1447920"/>
            <a:ext cx="7770960" cy="457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92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Noto Sans Symbols"/>
              <a:buChar char="⚫"/>
            </a:pPr>
            <a:r>
              <a:rPr b="1" lang="en-US" sz="2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F(u)</a:t>
            </a:r>
            <a:r>
              <a:rPr lang="en-US" sz="2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is a complex function: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Noto Sans Symbols"/>
              <a:buChar char="⚫"/>
            </a:pPr>
            <a:r>
              <a:rPr lang="en-US" sz="2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Magnitude of FT (spectrum):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Noto Sans Symbols"/>
              <a:buChar char="⚫"/>
            </a:pPr>
            <a:r>
              <a:rPr lang="en-US" sz="2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Phase of FT: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Noto Sans Symbols"/>
              <a:buChar char="⚫"/>
            </a:pPr>
            <a:r>
              <a:rPr lang="en-US" sz="2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Magnitude-Phase representation: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Noto Sans Symbols"/>
              <a:buChar char="⚫"/>
            </a:pPr>
            <a:r>
              <a:rPr lang="en-US" sz="2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Power of f(x): </a:t>
            </a:r>
            <a:r>
              <a:rPr b="1" lang="en-US" sz="2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P(u</a:t>
            </a:r>
            <a:r>
              <a:rPr lang="en-US" sz="2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)=|F(u)|2=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	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8" name="Google Shape;56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3400" y="1828800"/>
            <a:ext cx="2767320" cy="66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743200"/>
            <a:ext cx="2919600" cy="54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3305160"/>
            <a:ext cx="2589480" cy="7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06655" y="3828853"/>
            <a:ext cx="2273400" cy="58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06655" y="4742586"/>
            <a:ext cx="1625760" cy="47484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26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7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Example: rectangular pulse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27"/>
          <p:cNvSpPr/>
          <p:nvPr/>
        </p:nvSpPr>
        <p:spPr>
          <a:xfrm>
            <a:off x="2136240" y="4876920"/>
            <a:ext cx="154548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rect(x) function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27"/>
          <p:cNvSpPr/>
          <p:nvPr/>
        </p:nvSpPr>
        <p:spPr>
          <a:xfrm>
            <a:off x="5318280" y="4876920"/>
            <a:ext cx="164592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sinc(x)=sin(x)/x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2" name="Google Shape;58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2438280"/>
            <a:ext cx="6780240" cy="243396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27"/>
          <p:cNvSpPr/>
          <p:nvPr/>
        </p:nvSpPr>
        <p:spPr>
          <a:xfrm>
            <a:off x="6379920" y="2971800"/>
            <a:ext cx="105156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9E5D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magnitude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27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8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Example: impulse or “delta” function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28"/>
          <p:cNvSpPr/>
          <p:nvPr/>
        </p:nvSpPr>
        <p:spPr>
          <a:xfrm>
            <a:off x="914400" y="1447920"/>
            <a:ext cx="7770960" cy="457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Definition of delta function: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Properties: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2" name="Google Shape;59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1905120"/>
            <a:ext cx="2919600" cy="74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2480" y="3962520"/>
            <a:ext cx="6196320" cy="242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95480" y="2819520"/>
            <a:ext cx="1739880" cy="9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2880" y="2895480"/>
            <a:ext cx="3338640" cy="86364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28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9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Example: impulse or “delta” function (cont’d)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29"/>
          <p:cNvSpPr/>
          <p:nvPr/>
        </p:nvSpPr>
        <p:spPr>
          <a:xfrm>
            <a:off x="914400" y="1447920"/>
            <a:ext cx="7770960" cy="457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FT of delta function: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4" name="Google Shape;60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0960" y="2819520"/>
            <a:ext cx="4954680" cy="98928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29"/>
          <p:cNvSpPr/>
          <p:nvPr/>
        </p:nvSpPr>
        <p:spPr>
          <a:xfrm>
            <a:off x="5133960" y="4346640"/>
            <a:ext cx="1675080" cy="1751040"/>
          </a:xfrm>
          <a:prstGeom prst="rect">
            <a:avLst/>
          </a:prstGeom>
          <a:solidFill>
            <a:srgbClr val="000000"/>
          </a:solidFill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6" name="Google Shape;606;p29"/>
          <p:cNvPicPr preferRelativeResize="0"/>
          <p:nvPr/>
        </p:nvPicPr>
        <p:blipFill rotWithShape="1">
          <a:blip r:embed="rId4">
            <a:alphaModFix/>
          </a:blip>
          <a:srcRect b="0" l="31870" r="36075" t="0"/>
          <a:stretch/>
        </p:blipFill>
        <p:spPr>
          <a:xfrm>
            <a:off x="2771640" y="4346640"/>
            <a:ext cx="1370160" cy="1677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7" name="Google Shape;607;p29"/>
          <p:cNvCxnSpPr/>
          <p:nvPr/>
        </p:nvCxnSpPr>
        <p:spPr>
          <a:xfrm>
            <a:off x="5209920" y="5565600"/>
            <a:ext cx="1371600" cy="0"/>
          </a:xfrm>
          <a:prstGeom prst="straightConnector1">
            <a:avLst/>
          </a:prstGeom>
          <a:noFill/>
          <a:ln cap="flat" cmpd="sng" w="12600">
            <a:solidFill>
              <a:srgbClr val="E9E5DC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608" name="Google Shape;608;p29"/>
          <p:cNvCxnSpPr/>
          <p:nvPr/>
        </p:nvCxnSpPr>
        <p:spPr>
          <a:xfrm rot="10800000">
            <a:off x="5819760" y="4422600"/>
            <a:ext cx="0" cy="1600200"/>
          </a:xfrm>
          <a:prstGeom prst="straightConnector1">
            <a:avLst/>
          </a:prstGeom>
          <a:noFill/>
          <a:ln cap="flat" cmpd="sng" w="12600">
            <a:solidFill>
              <a:srgbClr val="E9E5DC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609" name="Google Shape;609;p29"/>
          <p:cNvCxnSpPr/>
          <p:nvPr/>
        </p:nvCxnSpPr>
        <p:spPr>
          <a:xfrm>
            <a:off x="5209920" y="4879800"/>
            <a:ext cx="1524240" cy="0"/>
          </a:xfrm>
          <a:prstGeom prst="straightConnector1">
            <a:avLst/>
          </a:prstGeom>
          <a:noFill/>
          <a:ln cap="flat" cmpd="sng" w="12600">
            <a:solidFill>
              <a:srgbClr val="E9E5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0" name="Google Shape;610;p29"/>
          <p:cNvSpPr/>
          <p:nvPr/>
        </p:nvSpPr>
        <p:spPr>
          <a:xfrm>
            <a:off x="5579640" y="4586400"/>
            <a:ext cx="26244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9E5D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1" name="Google Shape;611;p29"/>
          <p:cNvCxnSpPr/>
          <p:nvPr/>
        </p:nvCxnSpPr>
        <p:spPr>
          <a:xfrm>
            <a:off x="4219560" y="5260680"/>
            <a:ext cx="685800" cy="0"/>
          </a:xfrm>
          <a:prstGeom prst="straightConnector1">
            <a:avLst/>
          </a:prstGeom>
          <a:noFill/>
          <a:ln cap="flat" cmpd="sng" w="57225">
            <a:solidFill>
              <a:srgbClr val="E9E5DC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612" name="Google Shape;612;p29"/>
          <p:cNvSpPr/>
          <p:nvPr/>
        </p:nvSpPr>
        <p:spPr>
          <a:xfrm>
            <a:off x="6435000" y="5641920"/>
            <a:ext cx="272880" cy="332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9E5D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9"/>
          <p:cNvSpPr/>
          <p:nvPr/>
        </p:nvSpPr>
        <p:spPr>
          <a:xfrm>
            <a:off x="3844440" y="5413320"/>
            <a:ext cx="272880" cy="332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9E5D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x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29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Basic Process of Transform Coding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880" y="1905120"/>
            <a:ext cx="8685360" cy="396108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"/>
          <p:cNvSpPr/>
          <p:nvPr/>
        </p:nvSpPr>
        <p:spPr>
          <a:xfrm>
            <a:off x="3886200" y="6126120"/>
            <a:ext cx="518004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is from slides at Gonzalez/ Woods DIP book website (Chapter 8)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0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Example: spatial/frequency shifts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30"/>
          <p:cNvSpPr/>
          <p:nvPr/>
        </p:nvSpPr>
        <p:spPr>
          <a:xfrm>
            <a:off x="914400" y="1447920"/>
            <a:ext cx="7770960" cy="457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	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30"/>
          <p:cNvSpPr/>
          <p:nvPr/>
        </p:nvSpPr>
        <p:spPr>
          <a:xfrm>
            <a:off x="0" y="2833560"/>
            <a:ext cx="9142560" cy="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0"/>
          <p:cNvSpPr/>
          <p:nvPr/>
        </p:nvSpPr>
        <p:spPr>
          <a:xfrm>
            <a:off x="0" y="2838600"/>
            <a:ext cx="9142560" cy="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0"/>
          <p:cNvSpPr/>
          <p:nvPr/>
        </p:nvSpPr>
        <p:spPr>
          <a:xfrm>
            <a:off x="6261480" y="2819520"/>
            <a:ext cx="2226600" cy="576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Special Cases: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30"/>
          <p:cNvSpPr/>
          <p:nvPr/>
        </p:nvSpPr>
        <p:spPr>
          <a:xfrm>
            <a:off x="0" y="3005280"/>
            <a:ext cx="9142560" cy="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30"/>
          <p:cNvSpPr/>
          <p:nvPr/>
        </p:nvSpPr>
        <p:spPr>
          <a:xfrm>
            <a:off x="0" y="3048120"/>
            <a:ext cx="9142560" cy="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0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8" name="Google Shape;62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920" y="2514600"/>
            <a:ext cx="5040720" cy="3351600"/>
          </a:xfrm>
          <a:prstGeom prst="rect">
            <a:avLst/>
          </a:prstGeom>
          <a:noFill/>
          <a:ln cap="flat" cmpd="sng" w="9525">
            <a:solidFill>
              <a:srgbClr val="3465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9" name="Google Shape;62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9920" y="3581280"/>
            <a:ext cx="2907360" cy="532440"/>
          </a:xfrm>
          <a:prstGeom prst="rect">
            <a:avLst/>
          </a:prstGeom>
          <a:noFill/>
          <a:ln cap="flat" cmpd="sng" w="9525">
            <a:solidFill>
              <a:srgbClr val="3465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0" name="Google Shape;63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9920" y="4648320"/>
            <a:ext cx="3123000" cy="456120"/>
          </a:xfrm>
          <a:prstGeom prst="rect">
            <a:avLst/>
          </a:prstGeom>
          <a:noFill/>
          <a:ln cap="flat" cmpd="sng" w="9525">
            <a:solidFill>
              <a:srgbClr val="3465A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1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Example: sine and cosine functions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31"/>
          <p:cNvSpPr/>
          <p:nvPr/>
        </p:nvSpPr>
        <p:spPr>
          <a:xfrm>
            <a:off x="914400" y="1447920"/>
            <a:ext cx="7770960" cy="457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FT of the cosine function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8" name="Google Shape;63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320" y="2743200"/>
            <a:ext cx="4564080" cy="8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2320" y="4038480"/>
            <a:ext cx="4545000" cy="217044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31"/>
          <p:cNvSpPr/>
          <p:nvPr/>
        </p:nvSpPr>
        <p:spPr>
          <a:xfrm>
            <a:off x="3601800" y="4167360"/>
            <a:ext cx="1134000" cy="363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9E5D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cos(2πu0x)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31"/>
          <p:cNvSpPr/>
          <p:nvPr/>
        </p:nvSpPr>
        <p:spPr>
          <a:xfrm>
            <a:off x="5136840" y="4724280"/>
            <a:ext cx="433080" cy="30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9E5D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1/2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31"/>
          <p:cNvSpPr/>
          <p:nvPr/>
        </p:nvSpPr>
        <p:spPr>
          <a:xfrm>
            <a:off x="5638680" y="4267080"/>
            <a:ext cx="532080" cy="27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9E5D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F(u)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31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2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Example: sine and cosine functions (cont’d)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32"/>
          <p:cNvSpPr/>
          <p:nvPr/>
        </p:nvSpPr>
        <p:spPr>
          <a:xfrm>
            <a:off x="914400" y="1447920"/>
            <a:ext cx="7770960" cy="457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FT of the sine function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" name="Google Shape;65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680" y="2743200"/>
            <a:ext cx="4564080" cy="8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9680" y="3809880"/>
            <a:ext cx="4583160" cy="234972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32"/>
          <p:cNvSpPr/>
          <p:nvPr/>
        </p:nvSpPr>
        <p:spPr>
          <a:xfrm>
            <a:off x="3601080" y="4167360"/>
            <a:ext cx="1097280" cy="363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9E5D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sin(2πu0x)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32"/>
          <p:cNvSpPr/>
          <p:nvPr/>
        </p:nvSpPr>
        <p:spPr>
          <a:xfrm>
            <a:off x="5486400" y="3962520"/>
            <a:ext cx="684360" cy="27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9E5D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-jF(u)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32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3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3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2" name="Google Shape;66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7240" y="380880"/>
            <a:ext cx="9719640" cy="6170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4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4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9" name="Google Shape;66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320" y="228600"/>
            <a:ext cx="9082800" cy="6018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5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5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6" name="Google Shape;67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160" y="-152280"/>
            <a:ext cx="8843760" cy="647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6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6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3" name="Google Shape;68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" y="274680"/>
            <a:ext cx="8960040" cy="6223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7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0" name="Google Shape;69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920" y="152280"/>
            <a:ext cx="9021960" cy="6094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8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38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7" name="Google Shape;69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160" y="152280"/>
            <a:ext cx="9225000" cy="6323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9"/>
          <p:cNvSpPr/>
          <p:nvPr/>
        </p:nvSpPr>
        <p:spPr>
          <a:xfrm>
            <a:off x="685800" y="45720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Discrete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Fourier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" name="Google Shape;70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760" y="0"/>
            <a:ext cx="4940280" cy="678348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39"/>
          <p:cNvSpPr/>
          <p:nvPr/>
        </p:nvSpPr>
        <p:spPr>
          <a:xfrm>
            <a:off x="887760" y="2298600"/>
            <a:ext cx="1591200" cy="576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Examples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39"/>
          <p:cNvSpPr/>
          <p:nvPr/>
        </p:nvSpPr>
        <p:spPr>
          <a:xfrm>
            <a:off x="539640" y="2852640"/>
            <a:ext cx="3040200" cy="2648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At all of these examples, the </a:t>
            </a:r>
            <a:r>
              <a:rPr lang="en-US" sz="2800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Fourier spectrum is shifted from top left corner to the center of the frequency square</a:t>
            </a: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39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Mathematical Background</a:t>
            </a:r>
            <a:r>
              <a:rPr b="0" i="0" lang="en-US" sz="3200" u="none" cap="none" strike="noStrike">
                <a:solidFill>
                  <a:srgbClr val="696464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696464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Complex Numbers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"/>
          <p:cNvSpPr/>
          <p:nvPr/>
        </p:nvSpPr>
        <p:spPr>
          <a:xfrm>
            <a:off x="603360" y="1447920"/>
            <a:ext cx="8082000" cy="457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92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Noto Sans Symbols"/>
              <a:buChar char="⚫"/>
            </a:pPr>
            <a:r>
              <a:rPr lang="en-US" sz="2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complex number </a:t>
            </a:r>
            <a:r>
              <a:rPr b="1" lang="en-US" sz="2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x</a:t>
            </a:r>
            <a:r>
              <a:rPr lang="en-US" sz="2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is of the form:	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			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		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α: </a:t>
            </a:r>
            <a:r>
              <a:rPr b="1" lang="en-US" sz="2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real part</a:t>
            </a:r>
            <a:r>
              <a:rPr lang="en-US" sz="2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, b: </a:t>
            </a:r>
            <a:r>
              <a:rPr b="1" lang="en-US" sz="2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imaginary</a:t>
            </a:r>
            <a:r>
              <a:rPr lang="en-US" sz="2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part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Noto Sans Symbols"/>
              <a:buChar char="⚫"/>
            </a:pPr>
            <a:r>
              <a:rPr lang="en-US" sz="2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Addition: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		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Noto Sans Symbols"/>
              <a:buChar char="⚫"/>
            </a:pPr>
            <a:r>
              <a:rPr lang="en-US" sz="2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Multiplication: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		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320" y="2590920"/>
            <a:ext cx="4316040" cy="49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2320" y="3949560"/>
            <a:ext cx="4633920" cy="56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800" y="5105520"/>
            <a:ext cx="5089680" cy="54936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0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40"/>
          <p:cNvSpPr/>
          <p:nvPr/>
        </p:nvSpPr>
        <p:spPr>
          <a:xfrm>
            <a:off x="685800" y="53352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Discrete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Fourier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3" name="Google Shape;71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0000">
            <a:off x="3856680" y="498600"/>
            <a:ext cx="4951800" cy="634104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40"/>
          <p:cNvSpPr/>
          <p:nvPr/>
        </p:nvSpPr>
        <p:spPr>
          <a:xfrm>
            <a:off x="887760" y="2298600"/>
            <a:ext cx="1591200" cy="576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CC99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Examples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40"/>
          <p:cNvSpPr/>
          <p:nvPr/>
        </p:nvSpPr>
        <p:spPr>
          <a:xfrm>
            <a:off x="539640" y="2852640"/>
            <a:ext cx="2811600" cy="30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At all of these examples, the </a:t>
            </a:r>
            <a:r>
              <a:rPr lang="en-US" sz="2800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Fourier spectrum is shifted from top left corner to the center of the frequency square</a:t>
            </a: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1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1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1"/>
          <p:cNvSpPr/>
          <p:nvPr/>
        </p:nvSpPr>
        <p:spPr>
          <a:xfrm>
            <a:off x="914400" y="1447920"/>
            <a:ext cx="7770960" cy="4570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3" name="Google Shape;72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600"/>
            <a:ext cx="10056960" cy="6323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2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2"/>
          <p:cNvSpPr/>
          <p:nvPr/>
        </p:nvSpPr>
        <p:spPr>
          <a:xfrm>
            <a:off x="533520" y="3808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Discrete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Fourier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3920" y="228600"/>
            <a:ext cx="5910840" cy="633456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42"/>
          <p:cNvSpPr/>
          <p:nvPr/>
        </p:nvSpPr>
        <p:spPr>
          <a:xfrm>
            <a:off x="886680" y="2298600"/>
            <a:ext cx="1260360" cy="576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CC99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Display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42"/>
          <p:cNvSpPr/>
          <p:nvPr/>
        </p:nvSpPr>
        <p:spPr>
          <a:xfrm>
            <a:off x="146160" y="3124080"/>
            <a:ext cx="3046320" cy="1918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At all of these examples, the </a:t>
            </a:r>
            <a:r>
              <a:rPr lang="en-US" sz="2400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Fourier spectrum is shifted from top left corner to the center of the frequency square</a:t>
            </a:r>
            <a:r>
              <a:rPr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/>
          <p:nvPr/>
        </p:nvSpPr>
        <p:spPr>
          <a:xfrm>
            <a:off x="1150920" y="404640"/>
            <a:ext cx="7791480" cy="12700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Discrete Fourier Transform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43"/>
          <p:cNvSpPr/>
          <p:nvPr/>
        </p:nvSpPr>
        <p:spPr>
          <a:xfrm>
            <a:off x="838080" y="1595160"/>
            <a:ext cx="1675080" cy="576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Example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43"/>
          <p:cNvSpPr/>
          <p:nvPr/>
        </p:nvSpPr>
        <p:spPr>
          <a:xfrm>
            <a:off x="395280" y="5373720"/>
            <a:ext cx="2951280" cy="455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Main Image (Gray Level)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43"/>
          <p:cNvSpPr/>
          <p:nvPr/>
        </p:nvSpPr>
        <p:spPr>
          <a:xfrm>
            <a:off x="3637080" y="5373720"/>
            <a:ext cx="2806920" cy="935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DFT of Main image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(Fourier spectrum)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2" name="Google Shape;74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6440" y="2620080"/>
            <a:ext cx="2922480" cy="27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480" y="2554920"/>
            <a:ext cx="2628360" cy="287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7280" y="2620080"/>
            <a:ext cx="2951280" cy="280764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43"/>
          <p:cNvSpPr/>
          <p:nvPr/>
        </p:nvSpPr>
        <p:spPr>
          <a:xfrm>
            <a:off x="6443640" y="5373720"/>
            <a:ext cx="2554560" cy="1301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Logarithmic scaled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of the Fourier spectrum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4"/>
          <p:cNvSpPr/>
          <p:nvPr/>
        </p:nvSpPr>
        <p:spPr>
          <a:xfrm>
            <a:off x="762120" y="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Basis Vectors and Basis Images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44"/>
          <p:cNvSpPr/>
          <p:nvPr/>
        </p:nvSpPr>
        <p:spPr>
          <a:xfrm>
            <a:off x="304920" y="1114560"/>
            <a:ext cx="8456760" cy="5437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810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to Sans Symbols"/>
              <a:buChar char="⚫"/>
            </a:pPr>
            <a:r>
              <a:rPr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basis for a vector space ~ a set of vectors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to Sans Symbols"/>
              <a:buChar char="⚫"/>
            </a:pP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Linearly independent  ~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ai </a:t>
            </a:r>
            <a:r>
              <a:rPr b="0" i="1" lang="en-US" sz="2400" u="sng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 = </a:t>
            </a:r>
            <a:r>
              <a:rPr b="0" i="1" lang="en-US" sz="2400" u="sng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</a:t>
            </a: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if and only if all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ai=0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to Sans Symbols"/>
              <a:buChar char="⚫"/>
            </a:pP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Uniquely represent every vector in the space by their linear combination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to Sans Symbols"/>
              <a:buChar char="⚫"/>
            </a:pP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~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bi </a:t>
            </a:r>
            <a:r>
              <a:rPr b="0" i="1" lang="en-US" sz="2400" u="sng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( “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spanning set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” {</a:t>
            </a:r>
            <a:r>
              <a:rPr b="0" i="1" lang="en-US" sz="2400" u="sng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</a:t>
            </a: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} 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to Sans Symbols"/>
              <a:buChar char="⚫"/>
            </a:pPr>
            <a:r>
              <a:rPr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Orthonormal basis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to Sans Symbols"/>
              <a:buChar char="⚫"/>
            </a:pP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Orthogonality ~ inner product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&lt;</a:t>
            </a:r>
            <a:r>
              <a:rPr b="0" i="1" lang="en-US" sz="2400" u="sng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x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, </a:t>
            </a:r>
            <a:r>
              <a:rPr b="0" i="1" lang="en-US" sz="2400" u="sng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&gt; = </a:t>
            </a:r>
            <a:r>
              <a:rPr b="0" i="1" lang="en-US" sz="2400" u="sng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*T </a:t>
            </a:r>
            <a:r>
              <a:rPr b="0" i="1" lang="en-US" sz="2400" u="sng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x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= 0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to Sans Symbols"/>
              <a:buChar char="⚫"/>
            </a:pP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Normalized length ~ || </a:t>
            </a:r>
            <a:r>
              <a:rPr b="0" i="1" lang="en-US" sz="2400" u="sng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||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=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&lt;</a:t>
            </a:r>
            <a:r>
              <a:rPr b="0" i="1" lang="en-US" sz="2400" u="sng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x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, </a:t>
            </a:r>
            <a:r>
              <a:rPr b="0" i="1" lang="en-US" sz="2400" u="sng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x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&gt; = </a:t>
            </a:r>
            <a:r>
              <a:rPr b="0" i="1" lang="en-US" sz="2400" u="sng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x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*T </a:t>
            </a:r>
            <a:r>
              <a:rPr b="0" i="1" lang="en-US" sz="2400" u="sng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x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= 1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to Sans Symbols"/>
              <a:buChar char="⚫"/>
            </a:pPr>
            <a:r>
              <a:rPr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Inner product for 2-D arrays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to Sans Symbols"/>
              <a:buChar char="⚫"/>
            </a:pP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&lt;F, G&gt; =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 f(m,n) g*(m,n) =  </a:t>
            </a:r>
            <a:r>
              <a:rPr b="0" i="1" lang="en-US" sz="2400" u="sng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1*T </a:t>
            </a:r>
            <a:r>
              <a:rPr b="0" i="1" lang="en-US" sz="2400" u="sng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(rewrite matrix into vector)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2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to Sans Symbols"/>
              <a:buChar char="⚫"/>
            </a:pP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!! Don’t do FG ~ may not even be a valid operation for MxN matrices!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to Sans Symbols"/>
              <a:buChar char="⚫"/>
            </a:pPr>
            <a:r>
              <a:rPr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2D Basis Matrices (Basis Images)  </a:t>
            </a:r>
            <a:r>
              <a:rPr lang="en-US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🡸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Symbols"/>
              <a:buChar char="⚫"/>
            </a:pPr>
            <a:r>
              <a:rPr b="0" i="0" lang="en-US" sz="20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Represent any images of the same size as a linear combination of basis images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44"/>
          <p:cNvSpPr/>
          <p:nvPr/>
        </p:nvSpPr>
        <p:spPr>
          <a:xfrm>
            <a:off x="6172200" y="0"/>
            <a:ext cx="2970360" cy="63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vector space consists of a set of vectors, a field of scalars, a vector addition operation, and a scalar multiplication operation.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5"/>
          <p:cNvSpPr/>
          <p:nvPr/>
        </p:nvSpPr>
        <p:spPr>
          <a:xfrm>
            <a:off x="838080" y="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1-D Unitary Transform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45"/>
          <p:cNvSpPr/>
          <p:nvPr/>
        </p:nvSpPr>
        <p:spPr>
          <a:xfrm>
            <a:off x="304920" y="1143000"/>
            <a:ext cx="8456760" cy="48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810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to Sans Symbols"/>
              <a:buChar char="⚫"/>
            </a:pPr>
            <a:r>
              <a:rPr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Linear invertible transform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to Sans Symbols"/>
              <a:buChar char="⚫"/>
            </a:pP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1-D sequence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{ x(0), x(1), …, x(N-1) }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as a vector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to Sans Symbols"/>
              <a:buChar char="⚫"/>
            </a:pP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0" i="1" lang="en-US" sz="2400" u="sng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= A </a:t>
            </a:r>
            <a:r>
              <a:rPr b="0" i="1" lang="en-US" sz="2400" u="sng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and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</a:t>
            </a: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is invertible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to Sans Symbols"/>
              <a:buChar char="⚫"/>
            </a:pPr>
            <a:r>
              <a:rPr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Unitary matrix ~ </a:t>
            </a:r>
            <a:r>
              <a:rPr i="1"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A-1 = A*T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to Sans Symbols"/>
              <a:buChar char="⚫"/>
            </a:pP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Denote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A*T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as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AH</a:t>
            </a: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~ “Hermitian”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to Sans Symbols"/>
              <a:buChar char="⚫"/>
            </a:pPr>
            <a:r>
              <a:rPr b="0" i="1" lang="en-US" sz="2400" u="sng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x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= A-1 </a:t>
            </a:r>
            <a:r>
              <a:rPr b="0" i="1" lang="en-US" sz="2400" u="sng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= A*T </a:t>
            </a:r>
            <a:r>
              <a:rPr b="0" i="1" lang="en-US" sz="2400" u="sng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=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0" i="1" lang="en-US" sz="2400" u="sng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i*T y(i)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to Sans Symbols"/>
              <a:buChar char="⚫"/>
            </a:pP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Hermitian of row vectors of  A  form a set of orthonormal basis vectors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to Sans Symbols"/>
              <a:buChar char="⚫"/>
            </a:pP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	</a:t>
            </a:r>
            <a:r>
              <a:rPr b="0" i="0" lang="en-US" sz="2400" u="sng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</a:t>
            </a: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i*T = [a*(i,0), …, a*(i,N-1)] T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to Sans Symbols"/>
              <a:buChar char="⚫"/>
            </a:pPr>
            <a:r>
              <a:rPr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Orthogonal matrix ~ </a:t>
            </a:r>
            <a:r>
              <a:rPr i="1"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A-1 = AT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to Sans Symbols"/>
              <a:buChar char="⚫"/>
            </a:pP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Real-valued unitary matrix</a:t>
            </a:r>
            <a:r>
              <a:rPr b="0" i="1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is also an orthogonal matrix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oto Sans Symbols"/>
              <a:buChar char="⚫"/>
            </a:pPr>
            <a:r>
              <a:rPr b="0" i="0" lang="en-US" sz="2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Row vectors of real orthogonal matrix A form orthonormal basis vectors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45"/>
          <p:cNvSpPr/>
          <p:nvPr/>
        </p:nvSpPr>
        <p:spPr>
          <a:xfrm rot="-5400000">
            <a:off x="-2482920" y="3139920"/>
            <a:ext cx="533268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45000" spcFirstLastPara="1" rIns="45000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A9A9"/>
                </a:solidFill>
                <a:latin typeface="Arial"/>
                <a:ea typeface="Arial"/>
                <a:cs typeface="Arial"/>
                <a:sym typeface="Arial"/>
              </a:rPr>
              <a:t>UMCP ENEE631 Slides (created by M.Wu © 2001)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46"/>
          <p:cNvSpPr/>
          <p:nvPr/>
        </p:nvSpPr>
        <p:spPr>
          <a:xfrm>
            <a:off x="762120" y="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Properties of 1-D Unitary Transform  y = A x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46"/>
          <p:cNvSpPr/>
          <p:nvPr/>
        </p:nvSpPr>
        <p:spPr>
          <a:xfrm>
            <a:off x="228600" y="1219320"/>
            <a:ext cx="8577360" cy="4722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44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Char char="⚫"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Energy Conservation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Char char="⚫"/>
            </a:pPr>
            <a:r>
              <a:rPr b="0" i="0" lang="en-US" sz="28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|| </a:t>
            </a:r>
            <a:r>
              <a:rPr b="0" i="1" lang="en-US" sz="2800" u="sng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</a:t>
            </a:r>
            <a:r>
              <a:rPr b="0" i="0" lang="en-US" sz="28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||</a:t>
            </a:r>
            <a:r>
              <a:rPr b="0" i="1" lang="en-US" sz="28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= || </a:t>
            </a:r>
            <a:r>
              <a:rPr b="0" i="1" lang="en-US" sz="2800" u="sng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x</a:t>
            </a:r>
            <a:r>
              <a:rPr b="0" i="0" lang="en-US" sz="28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||</a:t>
            </a:r>
            <a:r>
              <a:rPr b="0" i="1" lang="en-US" sz="28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Char char="⚫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 </a:t>
            </a:r>
            <a:r>
              <a:rPr b="0" i="0" lang="en-US" sz="28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||2 = || A</a:t>
            </a:r>
            <a:r>
              <a:rPr b="0" i="0" lang="en-US" sz="28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||2= (A</a:t>
            </a:r>
            <a:r>
              <a:rPr b="0" i="0" lang="en-US" sz="28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)*T (A</a:t>
            </a:r>
            <a:r>
              <a:rPr b="0" i="0" lang="en-US" sz="28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)= </a:t>
            </a:r>
            <a:r>
              <a:rPr b="0" i="0" lang="en-US" sz="28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*T A*T A </a:t>
            </a:r>
            <a:r>
              <a:rPr b="0" i="0" lang="en-US" sz="28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b="0" i="0" lang="en-US" sz="28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*T </a:t>
            </a:r>
            <a:r>
              <a:rPr b="0" i="0" lang="en-US" sz="28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|| </a:t>
            </a:r>
            <a:r>
              <a:rPr b="0" i="0" lang="en-US" sz="28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||2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Char char="⚫"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Rotation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Char char="⚫"/>
            </a:pPr>
            <a:r>
              <a:rPr b="0" i="0" lang="en-US" sz="28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angles between vectors are preserved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unitary transformation is a rotation of a vector in an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Char char="⚫"/>
            </a:pPr>
            <a:r>
              <a:rPr b="0" i="0" lang="en-US" sz="28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N-dimension space, i.e., a rotation of basis coordinates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46"/>
          <p:cNvSpPr/>
          <p:nvPr/>
        </p:nvSpPr>
        <p:spPr>
          <a:xfrm rot="-5400000">
            <a:off x="-2482920" y="3139920"/>
            <a:ext cx="533268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45000" spcFirstLastPara="1" rIns="45000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A9A9"/>
                </a:solidFill>
                <a:latin typeface="Arial"/>
                <a:ea typeface="Arial"/>
                <a:cs typeface="Arial"/>
                <a:sym typeface="Arial"/>
              </a:rPr>
              <a:t>UMCP ENEE631 Slides (created by M.Wu © 2001/2004)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47"/>
          <p:cNvSpPr/>
          <p:nvPr/>
        </p:nvSpPr>
        <p:spPr>
          <a:xfrm>
            <a:off x="380880" y="304920"/>
            <a:ext cx="7770960" cy="5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Properties of 1-D Unitary Transform (cont’d)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47"/>
          <p:cNvSpPr/>
          <p:nvPr/>
        </p:nvSpPr>
        <p:spPr>
          <a:xfrm>
            <a:off x="228600" y="1066680"/>
            <a:ext cx="8577360" cy="5104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445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700"/>
              <a:buFont typeface="Noto Sans Symbols"/>
              <a:buChar char="⚫"/>
            </a:pPr>
            <a:r>
              <a:rPr lang="en-US" sz="2800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Energy Compaction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Char char="⚫"/>
            </a:pPr>
            <a:r>
              <a:rPr b="0" i="0" lang="en-US" sz="28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Many common unitary transforms tend to pack a large fraction of signal energy into just a few transform coefficients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700"/>
              <a:buFont typeface="Noto Sans Symbols"/>
              <a:buChar char="⚫"/>
            </a:pPr>
            <a:r>
              <a:rPr lang="en-US" sz="2800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Decorrelation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Char char="⚫"/>
            </a:pPr>
            <a:r>
              <a:rPr b="0" i="0" lang="en-US" sz="28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Highly correlated input elements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🡺</a:t>
            </a:r>
            <a:r>
              <a:rPr b="0" i="0" lang="en-US" sz="28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quite uncorrelated output coefficients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Char char="⚫"/>
            </a:pPr>
            <a:r>
              <a:rPr b="0" i="0" lang="en-US" sz="28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Covariance matrix 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E[ ( </a:t>
            </a:r>
            <a:r>
              <a:rPr b="0" i="1" lang="en-US" sz="2800" u="sng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</a:t>
            </a:r>
            <a:r>
              <a:rPr b="0" i="1" lang="en-US" sz="28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– E(</a:t>
            </a:r>
            <a:r>
              <a:rPr b="0" i="1" lang="en-US" sz="2800" u="sng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</a:t>
            </a:r>
            <a:r>
              <a:rPr b="0" i="1" lang="en-US" sz="28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) ) ( </a:t>
            </a:r>
            <a:r>
              <a:rPr b="0" i="1" lang="en-US" sz="2800" u="sng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</a:t>
            </a:r>
            <a:r>
              <a:rPr b="0" i="1" lang="en-US" sz="28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– E(</a:t>
            </a:r>
            <a:r>
              <a:rPr b="0" i="1" lang="en-US" sz="2800" u="sng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</a:t>
            </a:r>
            <a:r>
              <a:rPr b="0" i="1" lang="en-US" sz="28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) )*T ]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2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Char char="⚫"/>
            </a:pPr>
            <a:r>
              <a:rPr b="0" i="0" lang="en-US" sz="28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small correlation implies small off-diagonal terms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Question:  What unitary transform gives the best compaction and decorrelation?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48"/>
          <p:cNvSpPr/>
          <p:nvPr/>
        </p:nvSpPr>
        <p:spPr>
          <a:xfrm>
            <a:off x="1295280" y="2057400"/>
            <a:ext cx="6551640" cy="515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matrix </a:t>
            </a:r>
            <a:r>
              <a:rPr b="1"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</a:t>
            </a: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is called </a:t>
            </a:r>
            <a:r>
              <a:rPr lang="en-US" sz="2800">
                <a:solidFill>
                  <a:srgbClr val="FF33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unitary</a:t>
            </a: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if </a:t>
            </a:r>
            <a:r>
              <a:rPr b="1"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</a:t>
            </a:r>
            <a:r>
              <a:rPr i="1"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-1=</a:t>
            </a:r>
            <a:r>
              <a:rPr b="1"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</a:t>
            </a:r>
            <a:r>
              <a:rPr i="1"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*T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48"/>
          <p:cNvSpPr/>
          <p:nvPr/>
        </p:nvSpPr>
        <p:spPr>
          <a:xfrm>
            <a:off x="577800" y="347760"/>
            <a:ext cx="7736040" cy="10447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Unitary Matrix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48"/>
          <p:cNvSpPr/>
          <p:nvPr/>
        </p:nvSpPr>
        <p:spPr>
          <a:xfrm>
            <a:off x="1611000" y="1527120"/>
            <a:ext cx="112932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1" name="Google Shape;781;p48"/>
          <p:cNvCxnSpPr/>
          <p:nvPr/>
        </p:nvCxnSpPr>
        <p:spPr>
          <a:xfrm>
            <a:off x="6095880" y="1904760"/>
            <a:ext cx="152280" cy="30492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82" name="Google Shape;782;p48"/>
          <p:cNvCxnSpPr/>
          <p:nvPr/>
        </p:nvCxnSpPr>
        <p:spPr>
          <a:xfrm flipH="1">
            <a:off x="6476760" y="1981080"/>
            <a:ext cx="228600" cy="22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83" name="Google Shape;783;p48"/>
          <p:cNvSpPr/>
          <p:nvPr/>
        </p:nvSpPr>
        <p:spPr>
          <a:xfrm>
            <a:off x="5549760" y="1560600"/>
            <a:ext cx="116748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conjugate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48"/>
          <p:cNvSpPr/>
          <p:nvPr/>
        </p:nvSpPr>
        <p:spPr>
          <a:xfrm>
            <a:off x="6692040" y="1712880"/>
            <a:ext cx="118116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transpose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48"/>
          <p:cNvSpPr/>
          <p:nvPr/>
        </p:nvSpPr>
        <p:spPr>
          <a:xfrm>
            <a:off x="1676160" y="2666880"/>
            <a:ext cx="10656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48"/>
          <p:cNvSpPr/>
          <p:nvPr/>
        </p:nvSpPr>
        <p:spPr>
          <a:xfrm>
            <a:off x="1518120" y="5334120"/>
            <a:ext cx="5117400" cy="455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∙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 a real matrix </a:t>
            </a:r>
            <a:r>
              <a:rPr b="1"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</a:t>
            </a:r>
            <a:r>
              <a:rPr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, it is unitary if </a:t>
            </a:r>
            <a:r>
              <a:rPr b="1"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</a:t>
            </a:r>
            <a:r>
              <a:rPr i="1"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-1=</a:t>
            </a:r>
            <a:r>
              <a:rPr b="1"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</a:t>
            </a:r>
            <a:r>
              <a:rPr i="1"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48"/>
          <p:cNvSpPr/>
          <p:nvPr/>
        </p:nvSpPr>
        <p:spPr>
          <a:xfrm>
            <a:off x="1472760" y="4424400"/>
            <a:ext cx="6373800" cy="7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Notes: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∙</a:t>
            </a:r>
            <a:r>
              <a:rPr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transpose and conjugate can exchange, i.e., </a:t>
            </a:r>
            <a:r>
              <a:rPr b="1"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</a:t>
            </a:r>
            <a:r>
              <a:rPr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*T=</a:t>
            </a:r>
            <a:r>
              <a:rPr b="1"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</a:t>
            </a:r>
            <a:r>
              <a:rPr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T*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48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9" name="Google Shape;78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520" y="3340080"/>
            <a:ext cx="5663160" cy="989640"/>
          </a:xfrm>
          <a:prstGeom prst="rect">
            <a:avLst/>
          </a:prstGeom>
          <a:noFill/>
          <a:ln cap="flat" cmpd="sng" w="9525">
            <a:solidFill>
              <a:srgbClr val="3465A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9"/>
          <p:cNvSpPr/>
          <p:nvPr/>
        </p:nvSpPr>
        <p:spPr>
          <a:xfrm>
            <a:off x="685800" y="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transform  as basis expansion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6" name="Google Shape;79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9720" y="5486400"/>
            <a:ext cx="696960" cy="1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5410080"/>
            <a:ext cx="663840" cy="19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7920" y="5257800"/>
            <a:ext cx="1268640" cy="54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47920" y="5943600"/>
            <a:ext cx="2789280" cy="56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19720" y="6172200"/>
            <a:ext cx="2005200" cy="22716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49"/>
          <p:cNvSpPr/>
          <p:nvPr/>
        </p:nvSpPr>
        <p:spPr>
          <a:xfrm>
            <a:off x="4876920" y="1523880"/>
            <a:ext cx="150840" cy="137016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9"/>
          <p:cNvSpPr/>
          <p:nvPr/>
        </p:nvSpPr>
        <p:spPr>
          <a:xfrm>
            <a:off x="7620120" y="1523880"/>
            <a:ext cx="150840" cy="137016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9"/>
          <p:cNvSpPr/>
          <p:nvPr/>
        </p:nvSpPr>
        <p:spPr>
          <a:xfrm>
            <a:off x="5791320" y="1523880"/>
            <a:ext cx="1522440" cy="137664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4" name="Google Shape;804;p4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14400" y="1600200"/>
            <a:ext cx="2970360" cy="163224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49"/>
          <p:cNvSpPr/>
          <p:nvPr/>
        </p:nvSpPr>
        <p:spPr>
          <a:xfrm>
            <a:off x="5791320" y="3352680"/>
            <a:ext cx="1522440" cy="137664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9"/>
          <p:cNvSpPr/>
          <p:nvPr/>
        </p:nvSpPr>
        <p:spPr>
          <a:xfrm>
            <a:off x="7620120" y="3352680"/>
            <a:ext cx="150840" cy="137016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9"/>
          <p:cNvSpPr/>
          <p:nvPr/>
        </p:nvSpPr>
        <p:spPr>
          <a:xfrm>
            <a:off x="4876920" y="3352680"/>
            <a:ext cx="150840" cy="137016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8" name="Google Shape;808;p4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486400" y="2133720"/>
            <a:ext cx="227160" cy="8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410080" y="3962520"/>
            <a:ext cx="227160" cy="8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20120" y="1282680"/>
            <a:ext cx="150840" cy="23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876920" y="1282680"/>
            <a:ext cx="125640" cy="1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400800" y="1282680"/>
            <a:ext cx="392400" cy="23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394320" y="3098880"/>
            <a:ext cx="392400" cy="27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4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863960" y="3092400"/>
            <a:ext cx="150840" cy="23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4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26240" y="3149640"/>
            <a:ext cx="138240" cy="1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4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57200" y="4648320"/>
            <a:ext cx="2476800" cy="36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4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200400" y="4343400"/>
            <a:ext cx="1293840" cy="6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4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932520" y="5254560"/>
            <a:ext cx="1146240" cy="61452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49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"/>
          <p:cNvSpPr/>
          <p:nvPr/>
        </p:nvSpPr>
        <p:spPr>
          <a:xfrm>
            <a:off x="838080" y="30492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Mathematical Background: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696464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Complex Numbers (cont’d)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5"/>
          <p:cNvSpPr/>
          <p:nvPr/>
        </p:nvSpPr>
        <p:spPr>
          <a:xfrm>
            <a:off x="914400" y="1447920"/>
            <a:ext cx="7770960" cy="457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Magnitude-Phase (i.e.,vector) representation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			      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              </a:t>
            </a:r>
            <a:r>
              <a:rPr b="1"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Magnitude: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			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			                                        Phase: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7280" y="4191120"/>
            <a:ext cx="2055960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2895480"/>
            <a:ext cx="3808440" cy="338796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"/>
          <p:cNvSpPr/>
          <p:nvPr/>
        </p:nvSpPr>
        <p:spPr>
          <a:xfrm>
            <a:off x="1898640" y="4917960"/>
            <a:ext cx="340200" cy="363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9E5D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φ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2720" y="5734080"/>
            <a:ext cx="2132280" cy="54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54720" y="3352680"/>
            <a:ext cx="2055960" cy="55908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"/>
          <p:cNvSpPr/>
          <p:nvPr/>
        </p:nvSpPr>
        <p:spPr>
          <a:xfrm>
            <a:off x="5435640" y="5295960"/>
            <a:ext cx="24066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Magnitude-Phase notation: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5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50"/>
          <p:cNvSpPr/>
          <p:nvPr/>
        </p:nvSpPr>
        <p:spPr>
          <a:xfrm>
            <a:off x="914400" y="-22860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2-D transforms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50"/>
          <p:cNvSpPr/>
          <p:nvPr/>
        </p:nvSpPr>
        <p:spPr>
          <a:xfrm>
            <a:off x="3048120" y="2895480"/>
            <a:ext cx="3732480" cy="34340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7" name="Google Shape;82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9680" y="4102200"/>
            <a:ext cx="227160" cy="8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6080" y="3505320"/>
            <a:ext cx="150840" cy="23976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50"/>
          <p:cNvSpPr/>
          <p:nvPr/>
        </p:nvSpPr>
        <p:spPr>
          <a:xfrm>
            <a:off x="7315200" y="3809880"/>
            <a:ext cx="836640" cy="75564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0"/>
          <p:cNvSpPr/>
          <p:nvPr/>
        </p:nvSpPr>
        <p:spPr>
          <a:xfrm>
            <a:off x="1143000" y="3733920"/>
            <a:ext cx="836640" cy="7556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1" name="Google Shape;831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8600" y="1066680"/>
            <a:ext cx="8440200" cy="681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2" name="Google Shape;832;p50"/>
          <p:cNvCxnSpPr/>
          <p:nvPr/>
        </p:nvCxnSpPr>
        <p:spPr>
          <a:xfrm>
            <a:off x="2819160" y="3504960"/>
            <a:ext cx="228600" cy="76320"/>
          </a:xfrm>
          <a:prstGeom prst="straightConnector1">
            <a:avLst/>
          </a:prstGeom>
          <a:noFill/>
          <a:ln cap="flat" cmpd="sng" w="19075">
            <a:solidFill>
              <a:srgbClr val="96A9A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33" name="Google Shape;833;p50"/>
          <p:cNvCxnSpPr/>
          <p:nvPr/>
        </p:nvCxnSpPr>
        <p:spPr>
          <a:xfrm>
            <a:off x="4724280" y="2743200"/>
            <a:ext cx="0" cy="152280"/>
          </a:xfrm>
          <a:prstGeom prst="straightConnector1">
            <a:avLst/>
          </a:prstGeom>
          <a:noFill/>
          <a:ln cap="flat" cmpd="sng" w="19075">
            <a:solidFill>
              <a:srgbClr val="96A9A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34" name="Google Shape;834;p50"/>
          <p:cNvSpPr/>
          <p:nvPr/>
        </p:nvSpPr>
        <p:spPr>
          <a:xfrm>
            <a:off x="4572000" y="3444840"/>
            <a:ext cx="363600" cy="363600"/>
          </a:xfrm>
          <a:prstGeom prst="rect">
            <a:avLst/>
          </a:prstGeom>
          <a:noFill/>
          <a:ln cap="flat" cmpd="sng" w="19075">
            <a:solidFill>
              <a:srgbClr val="96A9A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5" name="Google Shape;835;p50"/>
          <p:cNvCxnSpPr/>
          <p:nvPr/>
        </p:nvCxnSpPr>
        <p:spPr>
          <a:xfrm flipH="1" rot="10800000">
            <a:off x="2666880" y="3809880"/>
            <a:ext cx="1905120" cy="1371600"/>
          </a:xfrm>
          <a:prstGeom prst="straightConnector1">
            <a:avLst/>
          </a:prstGeom>
          <a:noFill/>
          <a:ln cap="flat" cmpd="sng" w="19075">
            <a:solidFill>
              <a:srgbClr val="96A9A9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836" name="Google Shape;836;p50"/>
          <p:cNvCxnSpPr/>
          <p:nvPr/>
        </p:nvCxnSpPr>
        <p:spPr>
          <a:xfrm flipH="1" rot="10800000">
            <a:off x="1066680" y="3886200"/>
            <a:ext cx="457200" cy="152280"/>
          </a:xfrm>
          <a:prstGeom prst="straightConnector1">
            <a:avLst/>
          </a:prstGeom>
          <a:noFill/>
          <a:ln cap="flat" cmpd="sng" w="19075">
            <a:solidFill>
              <a:srgbClr val="96A9A9"/>
            </a:solidFill>
            <a:prstDash val="solid"/>
            <a:round/>
            <a:headEnd len="med" w="med" type="triangle"/>
            <a:tailEnd len="sm" w="sm" type="none"/>
          </a:ln>
        </p:spPr>
      </p:cxnSp>
      <p:pic>
        <p:nvPicPr>
          <p:cNvPr id="837" name="Google Shape;837;p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4920" y="4114800"/>
            <a:ext cx="773280" cy="25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23880" y="3429000"/>
            <a:ext cx="125640" cy="1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34320" y="4038480"/>
            <a:ext cx="189000" cy="1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5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095560" y="5105520"/>
            <a:ext cx="493920" cy="30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482920" y="3276720"/>
            <a:ext cx="265320" cy="30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638600" y="2505240"/>
            <a:ext cx="212760" cy="21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04800" y="1986120"/>
            <a:ext cx="3184560" cy="4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50"/>
          <p:cNvSpPr/>
          <p:nvPr/>
        </p:nvSpPr>
        <p:spPr>
          <a:xfrm>
            <a:off x="609480" y="6324480"/>
            <a:ext cx="578988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2D-DFT and 2D-DCT are separable transforms.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50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51"/>
          <p:cNvSpPr/>
          <p:nvPr/>
        </p:nvSpPr>
        <p:spPr>
          <a:xfrm>
            <a:off x="914400" y="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separable 2-D transforms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640" y="1308240"/>
            <a:ext cx="2525760" cy="21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120" y="1828800"/>
            <a:ext cx="4042080" cy="13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51"/>
          <p:cNvSpPr/>
          <p:nvPr/>
        </p:nvSpPr>
        <p:spPr>
          <a:xfrm>
            <a:off x="3581280" y="3613320"/>
            <a:ext cx="1522440" cy="137664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5" name="Google Shape;855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43200" y="4146480"/>
            <a:ext cx="227160" cy="8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91320" y="3308400"/>
            <a:ext cx="150840" cy="23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47920" y="3308400"/>
            <a:ext cx="125640" cy="1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14800" y="3308400"/>
            <a:ext cx="392400" cy="23976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51"/>
          <p:cNvSpPr/>
          <p:nvPr/>
        </p:nvSpPr>
        <p:spPr>
          <a:xfrm>
            <a:off x="5105520" y="3613320"/>
            <a:ext cx="1522440" cy="137664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1"/>
          <p:cNvSpPr/>
          <p:nvPr/>
        </p:nvSpPr>
        <p:spPr>
          <a:xfrm>
            <a:off x="6705720" y="3613320"/>
            <a:ext cx="1522440" cy="137664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51"/>
          <p:cNvSpPr/>
          <p:nvPr/>
        </p:nvSpPr>
        <p:spPr>
          <a:xfrm>
            <a:off x="762120" y="3613320"/>
            <a:ext cx="1522440" cy="137664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2" name="Google Shape;862;p5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219800" y="3200400"/>
            <a:ext cx="392400" cy="36684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51"/>
          <p:cNvSpPr/>
          <p:nvPr/>
        </p:nvSpPr>
        <p:spPr>
          <a:xfrm>
            <a:off x="685800" y="5486400"/>
            <a:ext cx="4418280" cy="912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Symmetric 2D separable transforms can be expressed with the notations of its corresponding 1D transform.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4" name="Google Shape;864;p51"/>
          <p:cNvCxnSpPr/>
          <p:nvPr/>
        </p:nvCxnSpPr>
        <p:spPr>
          <a:xfrm>
            <a:off x="5045040" y="5987880"/>
            <a:ext cx="457200" cy="0"/>
          </a:xfrm>
          <a:prstGeom prst="straightConnector1">
            <a:avLst/>
          </a:prstGeom>
          <a:noFill/>
          <a:ln cap="flat" cmpd="sng" w="28425">
            <a:solidFill>
              <a:srgbClr val="80008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65" name="Google Shape;865;p51"/>
          <p:cNvSpPr/>
          <p:nvPr/>
        </p:nvSpPr>
        <p:spPr>
          <a:xfrm>
            <a:off x="5715000" y="5715000"/>
            <a:ext cx="3062520" cy="637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We only need to discuss 1D transforms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51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52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52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52"/>
          <p:cNvSpPr/>
          <p:nvPr/>
        </p:nvSpPr>
        <p:spPr>
          <a:xfrm>
            <a:off x="914400" y="1447920"/>
            <a:ext cx="7770960" cy="4570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4" name="Google Shape;87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920"/>
            <a:ext cx="9371160" cy="6170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53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53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1" name="Google Shape;88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3040" y="225000"/>
            <a:ext cx="9789120" cy="62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54"/>
          <p:cNvSpPr/>
          <p:nvPr/>
        </p:nvSpPr>
        <p:spPr>
          <a:xfrm>
            <a:off x="990720" y="0"/>
            <a:ext cx="7770960" cy="90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DFT Properties: (1) Separability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54"/>
          <p:cNvSpPr/>
          <p:nvPr/>
        </p:nvSpPr>
        <p:spPr>
          <a:xfrm>
            <a:off x="533520" y="1981080"/>
            <a:ext cx="82281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2D DFT can be computed using 1D transforms </a:t>
            </a:r>
            <a:r>
              <a:rPr b="1"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only</a:t>
            </a: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Forward DFT: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9" name="Google Shape;88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680" y="3048120"/>
            <a:ext cx="4570560" cy="9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54"/>
          <p:cNvSpPr/>
          <p:nvPr/>
        </p:nvSpPr>
        <p:spPr>
          <a:xfrm>
            <a:off x="1269360" y="4495680"/>
            <a:ext cx="1010520" cy="637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B2D1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kernel is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B2D1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separable: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54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2" name="Google Shape;89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43000"/>
            <a:ext cx="10056960" cy="5713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55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55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9" name="Google Shape;89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80" y="304920"/>
            <a:ext cx="9309960" cy="6094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6"/>
          <p:cNvSpPr/>
          <p:nvPr/>
        </p:nvSpPr>
        <p:spPr>
          <a:xfrm>
            <a:off x="838080" y="-1522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DFT Properties: (1) Separability (cont’d)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6" name="Google Shape;90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280" y="1371600"/>
            <a:ext cx="8440560" cy="45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56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57"/>
          <p:cNvSpPr/>
          <p:nvPr/>
        </p:nvSpPr>
        <p:spPr>
          <a:xfrm>
            <a:off x="762120" y="-18252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DFT Properties: (2) Periodicity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57"/>
          <p:cNvSpPr/>
          <p:nvPr/>
        </p:nvSpPr>
        <p:spPr>
          <a:xfrm>
            <a:off x="380880" y="960480"/>
            <a:ext cx="8304480" cy="50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800"/>
              <a:buFont typeface="Noto Sans Symbols"/>
              <a:buChar char="⚫"/>
            </a:pPr>
            <a:r>
              <a:rPr lang="en-US" sz="3200">
                <a:solidFill>
                  <a:srgbClr val="0070C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DFT and its inverse are periodic with period 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5" name="Google Shape;91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120" y="2095560"/>
            <a:ext cx="6856560" cy="65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57"/>
          <p:cNvPicPr preferRelativeResize="0"/>
          <p:nvPr/>
        </p:nvPicPr>
        <p:blipFill rotWithShape="1">
          <a:blip r:embed="rId4">
            <a:alphaModFix/>
          </a:blip>
          <a:srcRect b="48456" l="0" r="0" t="0"/>
          <a:stretch/>
        </p:blipFill>
        <p:spPr>
          <a:xfrm>
            <a:off x="4267080" y="3657600"/>
            <a:ext cx="4341960" cy="209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57"/>
          <p:cNvPicPr preferRelativeResize="0"/>
          <p:nvPr/>
        </p:nvPicPr>
        <p:blipFill rotWithShape="1">
          <a:blip r:embed="rId5">
            <a:alphaModFix/>
          </a:blip>
          <a:srcRect b="0" l="0" r="66264" t="0"/>
          <a:stretch/>
        </p:blipFill>
        <p:spPr>
          <a:xfrm>
            <a:off x="609480" y="3276720"/>
            <a:ext cx="2284560" cy="30434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8" name="Google Shape;918;p57"/>
          <p:cNvCxnSpPr/>
          <p:nvPr/>
        </p:nvCxnSpPr>
        <p:spPr>
          <a:xfrm>
            <a:off x="3124080" y="4610160"/>
            <a:ext cx="838080" cy="0"/>
          </a:xfrm>
          <a:prstGeom prst="straightConnector1">
            <a:avLst/>
          </a:prstGeom>
          <a:noFill/>
          <a:ln cap="flat" cmpd="sng" w="57225">
            <a:solidFill>
              <a:srgbClr val="000000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919" name="Google Shape;919;p57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58"/>
          <p:cNvSpPr/>
          <p:nvPr/>
        </p:nvSpPr>
        <p:spPr>
          <a:xfrm>
            <a:off x="838080" y="-22860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Symmetry Properties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5" name="Google Shape;92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920" y="914400"/>
            <a:ext cx="8685360" cy="598212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58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9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59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3" name="Google Shape;93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5080" y="228600"/>
            <a:ext cx="9525960" cy="6399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Mathematical Background: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696464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Complex Numbers (cont’d)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6"/>
          <p:cNvSpPr/>
          <p:nvPr/>
        </p:nvSpPr>
        <p:spPr>
          <a:xfrm>
            <a:off x="914400" y="1447920"/>
            <a:ext cx="7770960" cy="457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Multiplication using magnitude-phase representation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Complex conjugate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Properties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320" y="2590920"/>
            <a:ext cx="7008840" cy="681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2520" y="3809880"/>
            <a:ext cx="1827360" cy="72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19520" y="4952880"/>
            <a:ext cx="2673360" cy="147492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6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60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60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60"/>
          <p:cNvSpPr/>
          <p:nvPr/>
        </p:nvSpPr>
        <p:spPr>
          <a:xfrm>
            <a:off x="914400" y="1447920"/>
            <a:ext cx="7770960" cy="4570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1" name="Google Shape;94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400" y="304920"/>
            <a:ext cx="9047160" cy="6247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61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61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8" name="Google Shape;94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4920" y="-175680"/>
            <a:ext cx="10209240" cy="685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62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62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5" name="Google Shape;95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74680"/>
            <a:ext cx="8228160" cy="627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63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DFT Properties: (4) Translation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63"/>
          <p:cNvSpPr/>
          <p:nvPr/>
        </p:nvSpPr>
        <p:spPr>
          <a:xfrm>
            <a:off x="838080" y="1981080"/>
            <a:ext cx="7770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63"/>
          <p:cNvSpPr/>
          <p:nvPr/>
        </p:nvSpPr>
        <p:spPr>
          <a:xfrm>
            <a:off x="2834640" y="2134440"/>
            <a:ext cx="30348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f(x,y)                     F(u,v)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4" name="Google Shape;964;p63"/>
          <p:cNvCxnSpPr/>
          <p:nvPr/>
        </p:nvCxnSpPr>
        <p:spPr>
          <a:xfrm>
            <a:off x="3474720" y="2377440"/>
            <a:ext cx="1065240" cy="0"/>
          </a:xfrm>
          <a:prstGeom prst="straightConnector1">
            <a:avLst/>
          </a:prstGeom>
          <a:noFill/>
          <a:ln cap="flat" cmpd="sng" w="57225">
            <a:solidFill>
              <a:srgbClr val="000000"/>
            </a:solidFill>
            <a:prstDash val="solid"/>
            <a:round/>
            <a:headEnd len="sm" w="sm" type="triangle"/>
            <a:tailEnd len="sm" w="sm" type="triangle"/>
          </a:ln>
        </p:spPr>
      </p:cxnSp>
      <p:pic>
        <p:nvPicPr>
          <p:cNvPr id="965" name="Google Shape;96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280" y="5410080"/>
            <a:ext cx="6475680" cy="1112040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63"/>
          <p:cNvSpPr/>
          <p:nvPr/>
        </p:nvSpPr>
        <p:spPr>
          <a:xfrm>
            <a:off x="3733920" y="5531400"/>
            <a:ext cx="768600" cy="363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9E5D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)</a:t>
            </a: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7" name="Google Shape;967;p63"/>
          <p:cNvCxnSpPr/>
          <p:nvPr/>
        </p:nvCxnSpPr>
        <p:spPr>
          <a:xfrm>
            <a:off x="2971800" y="6015960"/>
            <a:ext cx="761760" cy="0"/>
          </a:xfrm>
          <a:prstGeom prst="straightConnector1">
            <a:avLst/>
          </a:prstGeom>
          <a:noFill/>
          <a:ln cap="flat" cmpd="sng" w="12600">
            <a:solidFill>
              <a:srgbClr val="E9E5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8" name="Google Shape;968;p63"/>
          <p:cNvSpPr/>
          <p:nvPr/>
        </p:nvSpPr>
        <p:spPr>
          <a:xfrm>
            <a:off x="3192120" y="5955480"/>
            <a:ext cx="33228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9E5D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9" name="Google Shape;969;p63"/>
          <p:cNvCxnSpPr/>
          <p:nvPr/>
        </p:nvCxnSpPr>
        <p:spPr>
          <a:xfrm>
            <a:off x="4076640" y="5895000"/>
            <a:ext cx="1295280" cy="60480"/>
          </a:xfrm>
          <a:prstGeom prst="straightConnector1">
            <a:avLst/>
          </a:prstGeom>
          <a:noFill/>
          <a:ln cap="flat" cmpd="sng" w="76300">
            <a:solidFill>
              <a:srgbClr val="E9E5DC"/>
            </a:solidFill>
            <a:prstDash val="solid"/>
            <a:round/>
            <a:headEnd len="sm" w="sm" type="triangle"/>
            <a:tailEnd len="sm" w="sm" type="triangle"/>
          </a:ln>
        </p:spPr>
      </p:cxnSp>
      <p:pic>
        <p:nvPicPr>
          <p:cNvPr id="970" name="Google Shape;970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0080" y="3505320"/>
            <a:ext cx="6247080" cy="87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1" name="Google Shape;971;p63"/>
          <p:cNvCxnSpPr/>
          <p:nvPr/>
        </p:nvCxnSpPr>
        <p:spPr>
          <a:xfrm>
            <a:off x="3649320" y="3947760"/>
            <a:ext cx="1143000" cy="18360"/>
          </a:xfrm>
          <a:prstGeom prst="straightConnector1">
            <a:avLst/>
          </a:prstGeom>
          <a:noFill/>
          <a:ln cap="flat" cmpd="sng" w="76300">
            <a:solidFill>
              <a:srgbClr val="E9E5DC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972" name="Google Shape;972;p63"/>
          <p:cNvSpPr/>
          <p:nvPr/>
        </p:nvSpPr>
        <p:spPr>
          <a:xfrm>
            <a:off x="1557720" y="2895480"/>
            <a:ext cx="3832560" cy="485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l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Translation in spatial domain: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63"/>
          <p:cNvSpPr/>
          <p:nvPr/>
        </p:nvSpPr>
        <p:spPr>
          <a:xfrm>
            <a:off x="1415520" y="4724280"/>
            <a:ext cx="4271400" cy="485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l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Translation in frequency domain: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63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64"/>
          <p:cNvSpPr/>
          <p:nvPr/>
        </p:nvSpPr>
        <p:spPr>
          <a:xfrm>
            <a:off x="838080" y="-19044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DFT Properties: (4) Translation (cont’d)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64"/>
          <p:cNvSpPr/>
          <p:nvPr/>
        </p:nvSpPr>
        <p:spPr>
          <a:xfrm>
            <a:off x="914400" y="1447920"/>
            <a:ext cx="7770960" cy="457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 u="sng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Warning:</a:t>
            </a: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to show a </a:t>
            </a:r>
            <a:r>
              <a:rPr lang="en-US" sz="2600">
                <a:solidFill>
                  <a:srgbClr val="9B2D1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full period</a:t>
            </a: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, we need to translate the origin of the transform at </a:t>
            </a:r>
            <a:r>
              <a:rPr b="1"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u=N/2</a:t>
            </a: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(or at </a:t>
            </a:r>
            <a:r>
              <a:rPr b="1"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(N/2,N/2)</a:t>
            </a: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in 2D)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2" name="Google Shape;982;p64"/>
          <p:cNvPicPr preferRelativeResize="0"/>
          <p:nvPr/>
        </p:nvPicPr>
        <p:blipFill rotWithShape="1">
          <a:blip r:embed="rId3">
            <a:alphaModFix/>
          </a:blip>
          <a:srcRect b="0" l="0" r="66264" t="0"/>
          <a:stretch/>
        </p:blipFill>
        <p:spPr>
          <a:xfrm>
            <a:off x="533520" y="3657600"/>
            <a:ext cx="2284560" cy="2433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3" name="Google Shape;983;p64"/>
          <p:cNvCxnSpPr/>
          <p:nvPr/>
        </p:nvCxnSpPr>
        <p:spPr>
          <a:xfrm>
            <a:off x="3124080" y="4952880"/>
            <a:ext cx="838080" cy="0"/>
          </a:xfrm>
          <a:prstGeom prst="straightConnector1">
            <a:avLst/>
          </a:prstGeom>
          <a:noFill/>
          <a:ln cap="flat" cmpd="sng" w="57225">
            <a:solidFill>
              <a:srgbClr val="000000"/>
            </a:solidFill>
            <a:prstDash val="solid"/>
            <a:round/>
            <a:headEnd len="sm" w="sm" type="triangle"/>
            <a:tailEnd len="sm" w="sm" type="triangle"/>
          </a:ln>
        </p:spPr>
      </p:cxnSp>
      <p:pic>
        <p:nvPicPr>
          <p:cNvPr id="984" name="Google Shape;98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7080" y="3124080"/>
            <a:ext cx="4341960" cy="325296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64"/>
          <p:cNvSpPr/>
          <p:nvPr/>
        </p:nvSpPr>
        <p:spPr>
          <a:xfrm>
            <a:off x="7185240" y="4864320"/>
            <a:ext cx="120276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9E5D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|F(u-N/2)|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64"/>
          <p:cNvSpPr/>
          <p:nvPr/>
        </p:nvSpPr>
        <p:spPr>
          <a:xfrm>
            <a:off x="7529760" y="3178440"/>
            <a:ext cx="75924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9E5D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|F(u)|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64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65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DFT Properties: (4) Translation (cont’d)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65"/>
          <p:cNvSpPr/>
          <p:nvPr/>
        </p:nvSpPr>
        <p:spPr>
          <a:xfrm>
            <a:off x="704880" y="1836720"/>
            <a:ext cx="77709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To move F(u,v) at (N/2, N/2), take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5" name="Google Shape;99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7280" y="3278160"/>
            <a:ext cx="1751040" cy="47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3600" y="1860480"/>
            <a:ext cx="6475680" cy="69876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65"/>
          <p:cNvSpPr/>
          <p:nvPr/>
        </p:nvSpPr>
        <p:spPr>
          <a:xfrm>
            <a:off x="3701880" y="1936800"/>
            <a:ext cx="768600" cy="363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9E5D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)</a:t>
            </a: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8" name="Google Shape;998;p65"/>
          <p:cNvCxnSpPr/>
          <p:nvPr/>
        </p:nvCxnSpPr>
        <p:spPr>
          <a:xfrm>
            <a:off x="2939760" y="2241360"/>
            <a:ext cx="762120" cy="0"/>
          </a:xfrm>
          <a:prstGeom prst="straightConnector1">
            <a:avLst/>
          </a:prstGeom>
          <a:noFill/>
          <a:ln cap="flat" cmpd="sng" w="12600">
            <a:solidFill>
              <a:srgbClr val="E9E5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9" name="Google Shape;999;p65"/>
          <p:cNvSpPr/>
          <p:nvPr/>
        </p:nvSpPr>
        <p:spPr>
          <a:xfrm>
            <a:off x="3160440" y="2203560"/>
            <a:ext cx="33228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9E5D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0" name="Google Shape;1000;p65"/>
          <p:cNvCxnSpPr/>
          <p:nvPr/>
        </p:nvCxnSpPr>
        <p:spPr>
          <a:xfrm>
            <a:off x="4006800" y="2165040"/>
            <a:ext cx="1295280" cy="38160"/>
          </a:xfrm>
          <a:prstGeom prst="straightConnector1">
            <a:avLst/>
          </a:prstGeom>
          <a:noFill/>
          <a:ln cap="flat" cmpd="sng" w="76300">
            <a:solidFill>
              <a:srgbClr val="E9E5DC"/>
            </a:solidFill>
            <a:prstDash val="solid"/>
            <a:round/>
            <a:headEnd len="sm" w="sm" type="triangle"/>
            <a:tailEnd len="sm" w="sm" type="triangle"/>
          </a:ln>
        </p:spPr>
      </p:cxnSp>
      <p:pic>
        <p:nvPicPr>
          <p:cNvPr id="1001" name="Google Shape;1001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7480" y="4156200"/>
            <a:ext cx="4265640" cy="98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25680" y="5715000"/>
            <a:ext cx="4875480" cy="581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3" name="Google Shape;1003;p65"/>
          <p:cNvCxnSpPr/>
          <p:nvPr/>
        </p:nvCxnSpPr>
        <p:spPr>
          <a:xfrm>
            <a:off x="4092480" y="6005160"/>
            <a:ext cx="682560" cy="0"/>
          </a:xfrm>
          <a:prstGeom prst="straightConnector1">
            <a:avLst/>
          </a:prstGeom>
          <a:noFill/>
          <a:ln cap="flat" cmpd="sng" w="76300">
            <a:solidFill>
              <a:srgbClr val="E9E5DC"/>
            </a:solidFill>
            <a:prstDash val="solid"/>
            <a:round/>
            <a:headEnd len="sm" w="sm" type="triangle"/>
            <a:tailEnd len="sm" w="sm" type="triangle"/>
          </a:ln>
        </p:spPr>
      </p:cxnSp>
      <p:pic>
        <p:nvPicPr>
          <p:cNvPr id="1004" name="Google Shape;1004;p65"/>
          <p:cNvPicPr preferRelativeResize="0"/>
          <p:nvPr/>
        </p:nvPicPr>
        <p:blipFill rotWithShape="1">
          <a:blip r:embed="rId7">
            <a:alphaModFix/>
          </a:blip>
          <a:srcRect b="0" l="16222" r="51816" t="0"/>
          <a:stretch/>
        </p:blipFill>
        <p:spPr>
          <a:xfrm>
            <a:off x="762120" y="4297320"/>
            <a:ext cx="2065320" cy="698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65"/>
          <p:cNvSpPr/>
          <p:nvPr/>
        </p:nvSpPr>
        <p:spPr>
          <a:xfrm>
            <a:off x="2147760" y="4373640"/>
            <a:ext cx="679680" cy="63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9E5D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)</a:t>
            </a: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6" name="Google Shape;1006;p65"/>
          <p:cNvCxnSpPr/>
          <p:nvPr/>
        </p:nvCxnSpPr>
        <p:spPr>
          <a:xfrm>
            <a:off x="1385640" y="4678200"/>
            <a:ext cx="762120" cy="0"/>
          </a:xfrm>
          <a:prstGeom prst="straightConnector1">
            <a:avLst/>
          </a:prstGeom>
          <a:noFill/>
          <a:ln cap="flat" cmpd="sng" w="12600">
            <a:solidFill>
              <a:srgbClr val="E9E5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7" name="Google Shape;1007;p65"/>
          <p:cNvSpPr/>
          <p:nvPr/>
        </p:nvSpPr>
        <p:spPr>
          <a:xfrm>
            <a:off x="1606320" y="4640400"/>
            <a:ext cx="33228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9E5D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65"/>
          <p:cNvSpPr/>
          <p:nvPr/>
        </p:nvSpPr>
        <p:spPr>
          <a:xfrm>
            <a:off x="2940120" y="4557600"/>
            <a:ext cx="335160" cy="265320"/>
          </a:xfrm>
          <a:prstGeom prst="rightArrow">
            <a:avLst>
              <a:gd fmla="val 50000" name="adj1"/>
              <a:gd fmla="val 50003" name="adj2"/>
            </a:avLst>
          </a:prstGeom>
          <a:solidFill>
            <a:srgbClr val="D34817"/>
          </a:solidFill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65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66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DFT Properties: (4) Translation (cont’d)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6" name="Google Shape;101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3560" y="2603520"/>
            <a:ext cx="4875480" cy="58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480" y="3809880"/>
            <a:ext cx="2741760" cy="199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5320" y="3886200"/>
            <a:ext cx="2589480" cy="194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66"/>
          <p:cNvPicPr preferRelativeResize="0"/>
          <p:nvPr/>
        </p:nvPicPr>
        <p:blipFill rotWithShape="1">
          <a:blip r:embed="rId6">
            <a:alphaModFix/>
          </a:blip>
          <a:srcRect b="1621" l="0" r="3937" t="0"/>
          <a:stretch/>
        </p:blipFill>
        <p:spPr>
          <a:xfrm>
            <a:off x="6324480" y="3886200"/>
            <a:ext cx="2481480" cy="191772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66"/>
          <p:cNvSpPr/>
          <p:nvPr/>
        </p:nvSpPr>
        <p:spPr>
          <a:xfrm>
            <a:off x="4234320" y="5753160"/>
            <a:ext cx="131544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 translation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66"/>
          <p:cNvSpPr/>
          <p:nvPr/>
        </p:nvSpPr>
        <p:spPr>
          <a:xfrm>
            <a:off x="7002720" y="5791320"/>
            <a:ext cx="148752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after translation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2" name="Google Shape;1022;p66"/>
          <p:cNvCxnSpPr/>
          <p:nvPr/>
        </p:nvCxnSpPr>
        <p:spPr>
          <a:xfrm>
            <a:off x="3865320" y="2868480"/>
            <a:ext cx="682560" cy="0"/>
          </a:xfrm>
          <a:prstGeom prst="straightConnector1">
            <a:avLst/>
          </a:prstGeom>
          <a:noFill/>
          <a:ln cap="flat" cmpd="sng" w="76300">
            <a:solidFill>
              <a:srgbClr val="E9E5DC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1023" name="Google Shape;1023;p66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67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67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0" name="Google Shape;103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74680"/>
            <a:ext cx="8380440" cy="6124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68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DFT Properties: (5) Rotation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68"/>
          <p:cNvSpPr/>
          <p:nvPr/>
        </p:nvSpPr>
        <p:spPr>
          <a:xfrm>
            <a:off x="914400" y="1447920"/>
            <a:ext cx="7770960" cy="457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Rotating f(x,y) by θ rotates F(u,v) by θ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8" name="Google Shape;1038;p68"/>
          <p:cNvPicPr preferRelativeResize="0"/>
          <p:nvPr/>
        </p:nvPicPr>
        <p:blipFill rotWithShape="1">
          <a:blip r:embed="rId3">
            <a:alphaModFix/>
          </a:blip>
          <a:srcRect b="0" l="0" r="53675" t="0"/>
          <a:stretch/>
        </p:blipFill>
        <p:spPr>
          <a:xfrm>
            <a:off x="2057400" y="2514600"/>
            <a:ext cx="1903680" cy="19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68"/>
          <p:cNvPicPr preferRelativeResize="0"/>
          <p:nvPr/>
        </p:nvPicPr>
        <p:blipFill rotWithShape="1">
          <a:blip r:embed="rId4">
            <a:alphaModFix/>
          </a:blip>
          <a:srcRect b="0" l="0" r="53680" t="0"/>
          <a:stretch/>
        </p:blipFill>
        <p:spPr>
          <a:xfrm>
            <a:off x="2057400" y="4572000"/>
            <a:ext cx="1903680" cy="185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68"/>
          <p:cNvPicPr preferRelativeResize="0"/>
          <p:nvPr/>
        </p:nvPicPr>
        <p:blipFill rotWithShape="1">
          <a:blip r:embed="rId5">
            <a:alphaModFix/>
          </a:blip>
          <a:srcRect b="0" l="51823" r="0" t="0"/>
          <a:stretch/>
        </p:blipFill>
        <p:spPr>
          <a:xfrm>
            <a:off x="5410080" y="2514600"/>
            <a:ext cx="1979640" cy="19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68"/>
          <p:cNvPicPr preferRelativeResize="0"/>
          <p:nvPr/>
        </p:nvPicPr>
        <p:blipFill rotWithShape="1">
          <a:blip r:embed="rId6">
            <a:alphaModFix/>
          </a:blip>
          <a:srcRect b="0" l="51824" r="0" t="0"/>
          <a:stretch/>
        </p:blipFill>
        <p:spPr>
          <a:xfrm>
            <a:off x="5410080" y="4572000"/>
            <a:ext cx="1979640" cy="18543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2" name="Google Shape;1042;p68"/>
          <p:cNvCxnSpPr/>
          <p:nvPr/>
        </p:nvCxnSpPr>
        <p:spPr>
          <a:xfrm>
            <a:off x="4114800" y="3581280"/>
            <a:ext cx="990360" cy="0"/>
          </a:xfrm>
          <a:prstGeom prst="straightConnector1">
            <a:avLst/>
          </a:prstGeom>
          <a:noFill/>
          <a:ln cap="flat" cmpd="sng" w="57225">
            <a:solidFill>
              <a:srgbClr val="00000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1043" name="Google Shape;1043;p68"/>
          <p:cNvCxnSpPr/>
          <p:nvPr/>
        </p:nvCxnSpPr>
        <p:spPr>
          <a:xfrm>
            <a:off x="4114800" y="5486400"/>
            <a:ext cx="990360" cy="0"/>
          </a:xfrm>
          <a:prstGeom prst="straightConnector1">
            <a:avLst/>
          </a:prstGeom>
          <a:noFill/>
          <a:ln cap="flat" cmpd="sng" w="57225">
            <a:solidFill>
              <a:srgbClr val="000000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1044" name="Google Shape;1044;p68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69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69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1" name="Google Shape;105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1600200"/>
            <a:ext cx="5610600" cy="411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Mathematical Background: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696464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Complex Numbers (cont’d)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7"/>
          <p:cNvSpPr/>
          <p:nvPr/>
        </p:nvSpPr>
        <p:spPr>
          <a:xfrm>
            <a:off x="914400" y="1447920"/>
            <a:ext cx="7770960" cy="457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Euler’s formula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Properties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0" y="1916280"/>
            <a:ext cx="3387960" cy="85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3200" y="3429000"/>
            <a:ext cx="5637240" cy="301644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7"/>
          <p:cNvSpPr/>
          <p:nvPr/>
        </p:nvSpPr>
        <p:spPr>
          <a:xfrm>
            <a:off x="4102560" y="5257800"/>
            <a:ext cx="249480" cy="30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9E5D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7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70"/>
          <p:cNvSpPr/>
          <p:nvPr/>
        </p:nvSpPr>
        <p:spPr>
          <a:xfrm>
            <a:off x="685800" y="609480"/>
            <a:ext cx="84567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DFT Properties: (6) Addition/Multiplication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8" name="Google Shape;105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3600" y="2590920"/>
            <a:ext cx="5561280" cy="7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8360" y="4275000"/>
            <a:ext cx="5637240" cy="72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70"/>
          <p:cNvSpPr/>
          <p:nvPr/>
        </p:nvSpPr>
        <p:spPr>
          <a:xfrm>
            <a:off x="1093680" y="4394160"/>
            <a:ext cx="1036440" cy="515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but …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70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71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DFT Properties: (7) Scale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8" name="Google Shape;106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480" y="2743200"/>
            <a:ext cx="5027760" cy="10000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9" name="Google Shape;1069;p71"/>
          <p:cNvCxnSpPr/>
          <p:nvPr/>
        </p:nvCxnSpPr>
        <p:spPr>
          <a:xfrm>
            <a:off x="3809880" y="3276360"/>
            <a:ext cx="1000080" cy="0"/>
          </a:xfrm>
          <a:prstGeom prst="straightConnector1">
            <a:avLst/>
          </a:prstGeom>
          <a:noFill/>
          <a:ln cap="flat" cmpd="sng" w="76300">
            <a:solidFill>
              <a:srgbClr val="E9E5DC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1070" name="Google Shape;1070;p71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72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72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7" name="Google Shape;107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000"/>
            <a:ext cx="8996400" cy="6391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3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DFT Properties: (8) Average value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4" name="Google Shape;108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520" y="1981080"/>
            <a:ext cx="3961080" cy="10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0400" y="3429000"/>
            <a:ext cx="3961080" cy="8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9880" y="4952880"/>
            <a:ext cx="3046680" cy="841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73"/>
          <p:cNvSpPr/>
          <p:nvPr/>
        </p:nvSpPr>
        <p:spPr>
          <a:xfrm>
            <a:off x="3153960" y="5181480"/>
            <a:ext cx="564120" cy="485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So: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73"/>
          <p:cNvSpPr/>
          <p:nvPr/>
        </p:nvSpPr>
        <p:spPr>
          <a:xfrm>
            <a:off x="1338120" y="2209680"/>
            <a:ext cx="90864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Average: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73"/>
          <p:cNvSpPr/>
          <p:nvPr/>
        </p:nvSpPr>
        <p:spPr>
          <a:xfrm>
            <a:off x="365400" y="3632040"/>
            <a:ext cx="2569680" cy="485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F(u,v) at u=0, v=0: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73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74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74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7" name="Google Shape;109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240" y="228600"/>
            <a:ext cx="8824320" cy="6170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75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75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4" name="Google Shape;110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85800"/>
            <a:ext cx="8935560" cy="550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76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76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1" name="Google Shape;111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520" y="685800"/>
            <a:ext cx="8739360" cy="5484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77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77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8" name="Google Shape;111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0" y="380880"/>
            <a:ext cx="9068760" cy="578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78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78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5" name="Google Shape;112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800" y="228600"/>
            <a:ext cx="8971560" cy="6170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79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79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2" name="Google Shape;113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560" y="380880"/>
            <a:ext cx="9265320" cy="6094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Mathematical Background</a:t>
            </a:r>
            <a:r>
              <a:rPr lang="en-US" sz="3200">
                <a:solidFill>
                  <a:srgbClr val="696464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696464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Sine and Cosine Functions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8"/>
          <p:cNvSpPr/>
          <p:nvPr/>
        </p:nvSpPr>
        <p:spPr>
          <a:xfrm>
            <a:off x="914400" y="1447920"/>
            <a:ext cx="7770960" cy="457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Periodic functions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Noto Sans Symbols"/>
              <a:buChar char="⚫"/>
            </a:pPr>
            <a:r>
              <a:rPr lang="en-US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General form of sine and cosine functions: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3429000"/>
            <a:ext cx="3503880" cy="64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320" y="3429000"/>
            <a:ext cx="3656160" cy="62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0400" y="4495680"/>
            <a:ext cx="2589480" cy="176076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8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80"/>
          <p:cNvSpPr/>
          <p:nvPr/>
        </p:nvSpPr>
        <p:spPr>
          <a:xfrm>
            <a:off x="374760" y="-30600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Magnitude and Phase of DFT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80"/>
          <p:cNvSpPr/>
          <p:nvPr/>
        </p:nvSpPr>
        <p:spPr>
          <a:xfrm>
            <a:off x="374760" y="914400"/>
            <a:ext cx="8310600" cy="5484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44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Char char="⚫"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What is more important?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Char char="⚫"/>
            </a:pPr>
            <a:r>
              <a:rPr b="1" lang="en-US" sz="2800" u="sng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Hint:</a:t>
            </a: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use the inverse DFT to reconstruct the input image using magnitude or phase only information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0" name="Google Shape;114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5500" y="1422556"/>
            <a:ext cx="2132280" cy="189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2998" y="1422556"/>
            <a:ext cx="2116440" cy="19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8653" y="1378996"/>
            <a:ext cx="1962360" cy="1979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80"/>
          <p:cNvSpPr/>
          <p:nvPr/>
        </p:nvSpPr>
        <p:spPr>
          <a:xfrm>
            <a:off x="4120781" y="975730"/>
            <a:ext cx="1339920" cy="455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magnitude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80"/>
          <p:cNvSpPr/>
          <p:nvPr/>
        </p:nvSpPr>
        <p:spPr>
          <a:xfrm>
            <a:off x="6972436" y="922304"/>
            <a:ext cx="785160" cy="455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phase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80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81"/>
          <p:cNvSpPr/>
          <p:nvPr/>
        </p:nvSpPr>
        <p:spPr>
          <a:xfrm>
            <a:off x="762120" y="1476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Magnitude and Phase of DFT (cont’d)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81"/>
          <p:cNvSpPr/>
          <p:nvPr/>
        </p:nvSpPr>
        <p:spPr>
          <a:xfrm>
            <a:off x="685800" y="1981080"/>
            <a:ext cx="7770960" cy="4341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3" name="Google Shape;115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680" y="1905120"/>
            <a:ext cx="2360880" cy="221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81"/>
          <p:cNvSpPr/>
          <p:nvPr/>
        </p:nvSpPr>
        <p:spPr>
          <a:xfrm>
            <a:off x="4059360" y="1752480"/>
            <a:ext cx="4323600" cy="2359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Reconstructed image using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800">
                <a:solidFill>
                  <a:srgbClr val="9B2D1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magnitude only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(i.e., magnitude determines the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strength of each component!)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5" name="Google Shape;1155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3000" y="4267080"/>
            <a:ext cx="2265480" cy="2284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81"/>
          <p:cNvSpPr/>
          <p:nvPr/>
        </p:nvSpPr>
        <p:spPr>
          <a:xfrm>
            <a:off x="4211640" y="4419720"/>
            <a:ext cx="4107240" cy="2207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Reconstructed image using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800">
                <a:solidFill>
                  <a:srgbClr val="9B2D1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phase only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(i.e., phase determines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phase of each component!)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81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82"/>
          <p:cNvSpPr/>
          <p:nvPr/>
        </p:nvSpPr>
        <p:spPr>
          <a:xfrm>
            <a:off x="838080" y="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Magnitude and Phase of DFT (cont’d)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4" name="Google Shape;116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295280"/>
            <a:ext cx="7694640" cy="5160960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82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83"/>
          <p:cNvSpPr/>
          <p:nvPr/>
        </p:nvSpPr>
        <p:spPr>
          <a:xfrm>
            <a:off x="1295280" y="3200400"/>
            <a:ext cx="6399360" cy="159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83"/>
          <p:cNvSpPr/>
          <p:nvPr/>
        </p:nvSpPr>
        <p:spPr>
          <a:xfrm>
            <a:off x="152280" y="-152280"/>
            <a:ext cx="822816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Discrete Cosine transform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2" name="Google Shape;117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4920" y="914400"/>
            <a:ext cx="10056960" cy="6170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84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84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9" name="Google Shape;1179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0880" y="228600"/>
            <a:ext cx="9752040" cy="6399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4" name="Google Shape;1184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" y="182880"/>
            <a:ext cx="8594640" cy="630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9" name="Google Shape;1189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80" y="91440"/>
            <a:ext cx="7954560" cy="310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20" y="3474720"/>
            <a:ext cx="7952760" cy="330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87"/>
          <p:cNvSpPr/>
          <p:nvPr/>
        </p:nvSpPr>
        <p:spPr>
          <a:xfrm>
            <a:off x="914400" y="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Discrete Cosine Transform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6" name="Google Shape;1196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295280"/>
            <a:ext cx="8374680" cy="327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6720" y="4797360"/>
            <a:ext cx="5326200" cy="1884240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87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88"/>
          <p:cNvSpPr/>
          <p:nvPr/>
        </p:nvSpPr>
        <p:spPr>
          <a:xfrm>
            <a:off x="1066680" y="457200"/>
            <a:ext cx="7085160" cy="190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Why DCT not FFT?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DCT is similar to the Fast Fourier Transform (FFT), but can approximate lines well with fewer coefficients</a:t>
            </a:r>
            <a:r>
              <a:rPr lang="en-US" sz="2600">
                <a:solidFill>
                  <a:srgbClr val="69646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88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88"/>
          <p:cNvSpPr/>
          <p:nvPr/>
        </p:nvSpPr>
        <p:spPr>
          <a:xfrm>
            <a:off x="457200" y="1505880"/>
            <a:ext cx="822816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6" name="Google Shape;1206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360" y="2362320"/>
            <a:ext cx="7777080" cy="43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89"/>
          <p:cNvSpPr/>
          <p:nvPr/>
        </p:nvSpPr>
        <p:spPr>
          <a:xfrm>
            <a:off x="914400" y="274680"/>
            <a:ext cx="7770960" cy="1141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89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3" name="Google Shape;1213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" y="274680"/>
            <a:ext cx="8594640" cy="5851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"/>
          <p:cNvSpPr/>
          <p:nvPr/>
        </p:nvSpPr>
        <p:spPr>
          <a:xfrm>
            <a:off x="838080" y="22860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Mathematical Background: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696464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Sine and Cosine Functions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920" y="2666880"/>
            <a:ext cx="7085160" cy="12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4648320"/>
            <a:ext cx="7237440" cy="123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33720" y="5029200"/>
            <a:ext cx="912960" cy="3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14600" y="2666880"/>
            <a:ext cx="989280" cy="37944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9"/>
          <p:cNvSpPr/>
          <p:nvPr/>
        </p:nvSpPr>
        <p:spPr>
          <a:xfrm>
            <a:off x="3264840" y="1981080"/>
            <a:ext cx="26046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Special case: A=1, b=0, α=1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9"/>
          <p:cNvSpPr/>
          <p:nvPr/>
        </p:nvSpPr>
        <p:spPr>
          <a:xfrm>
            <a:off x="5573160" y="5029200"/>
            <a:ext cx="27612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9E5D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π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9"/>
          <p:cNvSpPr/>
          <p:nvPr/>
        </p:nvSpPr>
        <p:spPr>
          <a:xfrm>
            <a:off x="5554080" y="3116160"/>
            <a:ext cx="27612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9E5D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π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9"/>
          <p:cNvSpPr/>
          <p:nvPr/>
        </p:nvSpPr>
        <p:spPr>
          <a:xfrm>
            <a:off x="5043960" y="3343320"/>
            <a:ext cx="4482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9E5D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π/2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9"/>
          <p:cNvSpPr/>
          <p:nvPr/>
        </p:nvSpPr>
        <p:spPr>
          <a:xfrm>
            <a:off x="5043960" y="5254560"/>
            <a:ext cx="4482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9E5D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π/2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9"/>
          <p:cNvSpPr/>
          <p:nvPr/>
        </p:nvSpPr>
        <p:spPr>
          <a:xfrm>
            <a:off x="5817240" y="3121200"/>
            <a:ext cx="53064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9E5D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3π/2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9"/>
          <p:cNvSpPr/>
          <p:nvPr/>
        </p:nvSpPr>
        <p:spPr>
          <a:xfrm>
            <a:off x="5837400" y="5218200"/>
            <a:ext cx="53064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9E5D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3π/2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9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90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90"/>
          <p:cNvSpPr/>
          <p:nvPr/>
        </p:nvSpPr>
        <p:spPr>
          <a:xfrm>
            <a:off x="914400" y="1447920"/>
            <a:ext cx="3747600" cy="4570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90"/>
          <p:cNvSpPr/>
          <p:nvPr/>
        </p:nvSpPr>
        <p:spPr>
          <a:xfrm>
            <a:off x="4933800" y="1447920"/>
            <a:ext cx="3747600" cy="4570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90"/>
          <p:cNvSpPr/>
          <p:nvPr/>
        </p:nvSpPr>
        <p:spPr>
          <a:xfrm>
            <a:off x="228600" y="389880"/>
            <a:ext cx="8913960" cy="658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basic operation of the DCT is as follows</a:t>
            </a:r>
            <a:r>
              <a:rPr lang="en-US" sz="2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input image is N by M;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f(i,j) is the intensity of the pixel in row i and column j;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F(u,v) is the DCT coefficient in row k1 and column k2 of the DCT matrix.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most images, much of the signal energy lies at low frequencies; these appear in the upper left corner of the DCT.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Compression is achieved since the lower right values represent higher frequencies, and are often small - small enough to be neglected with little visible distortion.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DCT input is an 8 by 8 array of integers. This array contains each pixel's gray scale level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 bit pixels have levels from 0 to 255.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91"/>
          <p:cNvSpPr/>
          <p:nvPr/>
        </p:nvSpPr>
        <p:spPr>
          <a:xfrm>
            <a:off x="374760" y="-182520"/>
            <a:ext cx="85392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Is DCT and Spatial filtering are same?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91"/>
          <p:cNvSpPr/>
          <p:nvPr/>
        </p:nvSpPr>
        <p:spPr>
          <a:xfrm>
            <a:off x="295825" y="2718750"/>
            <a:ext cx="8251500" cy="3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It is computationally easier to implement and more efficient to regard the DCT as a set of </a:t>
            </a:r>
            <a:r>
              <a:rPr b="1" lang="en-US" sz="2400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basis functions</a:t>
            </a:r>
            <a:r>
              <a:rPr lang="en-US" sz="2400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 which given a known input array size (8 x 8) can be precomputed and stored.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 involves simply computing values for a convolution mask (8 x8 window) that get applied (summ values x pixel the window overlap with image apply window across all rows/columns of image). The values as simply calculated from the DCT formula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91"/>
          <p:cNvSpPr/>
          <p:nvPr/>
        </p:nvSpPr>
        <p:spPr>
          <a:xfrm>
            <a:off x="146160" y="620892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92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92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5" name="Google Shape;1235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920" y="152280"/>
            <a:ext cx="8533080" cy="6513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93"/>
          <p:cNvSpPr/>
          <p:nvPr/>
        </p:nvSpPr>
        <p:spPr>
          <a:xfrm>
            <a:off x="914400" y="274680"/>
            <a:ext cx="7770960" cy="8668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Discrete Cosine Transform (DCT)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1" name="Google Shape;1241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280" y="1066680"/>
            <a:ext cx="7652160" cy="540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93"/>
          <p:cNvSpPr/>
          <p:nvPr/>
        </p:nvSpPr>
        <p:spPr>
          <a:xfrm>
            <a:off x="395280" y="2205000"/>
            <a:ext cx="2159280" cy="3138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Each block consists of 4×4 elements, corresponding to x and y varying from 0 to 3. The highest value is shown in white. Other values are shown in grays, with darker meaning smaller.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93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94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94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0" name="Google Shape;1250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360" y="206640"/>
            <a:ext cx="8082000" cy="575136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94"/>
          <p:cNvSpPr/>
          <p:nvPr/>
        </p:nvSpPr>
        <p:spPr>
          <a:xfrm>
            <a:off x="603360" y="6019920"/>
            <a:ext cx="8082000" cy="699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Two dimensional DCT basis functions (N = 8). Neutral gray represents zero, white represents positive amplitudes, and black represents negative amplitude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95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95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8" name="Google Shape;125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160" y="291600"/>
            <a:ext cx="8843760" cy="616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96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96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96"/>
          <p:cNvSpPr/>
          <p:nvPr/>
        </p:nvSpPr>
        <p:spPr>
          <a:xfrm>
            <a:off x="457200" y="457200"/>
            <a:ext cx="8685360" cy="6094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⚫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8*basis function image shows combination of horizontal and vertical frequencies for an 8 x 8 two-dimensional DCT.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800"/>
              <a:buFont typeface="Noto Sans Symbols"/>
              <a:buChar char="⚫"/>
            </a:pPr>
            <a:r>
              <a:rPr lang="en-US" sz="3200">
                <a:solidFill>
                  <a:srgbClr val="0070C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Each step from left to right and top to bottom is an increase in frequency by 1/2 cycle.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⚫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 example, </a:t>
            </a:r>
            <a:r>
              <a:rPr lang="en-US" sz="3200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moving right one from the top-left square yields a half-cycle increase in the horizontal frequency</a:t>
            </a: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Noto Sans Symbols"/>
              <a:buChar char="⚫"/>
            </a:pPr>
            <a:r>
              <a:rPr lang="en-US" sz="3200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Another move to the right yields two half-cycles</a:t>
            </a: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⚫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A move down yields two half-cycles horizontally and a half-cycle vertically.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⚫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source data (8x8) is transformed to a  of these 64 frequency squares.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0" name="Google Shape;1270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82880"/>
            <a:ext cx="8320320" cy="658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98"/>
          <p:cNvSpPr/>
          <p:nvPr/>
        </p:nvSpPr>
        <p:spPr>
          <a:xfrm>
            <a:off x="338400" y="29520"/>
            <a:ext cx="1675080" cy="637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CC99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Example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98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7" name="Google Shape;1277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200" y="627120"/>
            <a:ext cx="8236080" cy="3278520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98"/>
          <p:cNvSpPr/>
          <p:nvPr/>
        </p:nvSpPr>
        <p:spPr>
          <a:xfrm>
            <a:off x="2648160" y="6205680"/>
            <a:ext cx="5795640" cy="455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areas of slowly varying intensities.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98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0" name="Google Shape;1280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440" y="3277080"/>
            <a:ext cx="8124480" cy="292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99"/>
          <p:cNvSpPr/>
          <p:nvPr/>
        </p:nvSpPr>
        <p:spPr>
          <a:xfrm>
            <a:off x="914400" y="274680"/>
            <a:ext cx="7770960" cy="114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99"/>
          <p:cNvSpPr/>
          <p:nvPr/>
        </p:nvSpPr>
        <p:spPr>
          <a:xfrm>
            <a:off x="146160" y="6210360"/>
            <a:ext cx="455760" cy="45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7" name="Google Shape;1287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760" y="651600"/>
            <a:ext cx="8535600" cy="338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99"/>
          <p:cNvSpPr/>
          <p:nvPr/>
        </p:nvSpPr>
        <p:spPr>
          <a:xfrm>
            <a:off x="603360" y="4041360"/>
            <a:ext cx="7923240" cy="1186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contains a number of edges (i.e., sharp intensity variations) and therefore can be classified as a high frequency image with low spatial content.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Admin1</dc:creator>
</cp:coreProperties>
</file>